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7"/>
  </p:notesMasterIdLst>
  <p:sldIdLst>
    <p:sldId id="289" r:id="rId2"/>
    <p:sldId id="256" r:id="rId3"/>
    <p:sldId id="257" r:id="rId4"/>
    <p:sldId id="258" r:id="rId5"/>
    <p:sldId id="305" r:id="rId6"/>
    <p:sldId id="290" r:id="rId7"/>
    <p:sldId id="320" r:id="rId8"/>
    <p:sldId id="321" r:id="rId9"/>
    <p:sldId id="316" r:id="rId10"/>
    <p:sldId id="317" r:id="rId11"/>
    <p:sldId id="291" r:id="rId12"/>
    <p:sldId id="259" r:id="rId13"/>
    <p:sldId id="322" r:id="rId14"/>
    <p:sldId id="292" r:id="rId15"/>
    <p:sldId id="260" r:id="rId16"/>
    <p:sldId id="323" r:id="rId17"/>
    <p:sldId id="293" r:id="rId18"/>
    <p:sldId id="264" r:id="rId19"/>
    <p:sldId id="266" r:id="rId20"/>
    <p:sldId id="294" r:id="rId21"/>
    <p:sldId id="262" r:id="rId22"/>
    <p:sldId id="263" r:id="rId23"/>
    <p:sldId id="265" r:id="rId24"/>
    <p:sldId id="267" r:id="rId25"/>
    <p:sldId id="268" r:id="rId26"/>
    <p:sldId id="295" r:id="rId27"/>
    <p:sldId id="270" r:id="rId28"/>
    <p:sldId id="261" r:id="rId29"/>
    <p:sldId id="271" r:id="rId30"/>
    <p:sldId id="272" r:id="rId31"/>
    <p:sldId id="296" r:id="rId32"/>
    <p:sldId id="273" r:id="rId33"/>
    <p:sldId id="297" r:id="rId34"/>
    <p:sldId id="274" r:id="rId35"/>
    <p:sldId id="298" r:id="rId36"/>
    <p:sldId id="275" r:id="rId37"/>
    <p:sldId id="299" r:id="rId38"/>
    <p:sldId id="280" r:id="rId39"/>
    <p:sldId id="279" r:id="rId40"/>
    <p:sldId id="300" r:id="rId41"/>
    <p:sldId id="269" r:id="rId42"/>
    <p:sldId id="281" r:id="rId43"/>
    <p:sldId id="301" r:id="rId44"/>
    <p:sldId id="282" r:id="rId45"/>
    <p:sldId id="303" r:id="rId46"/>
    <p:sldId id="283" r:id="rId47"/>
    <p:sldId id="302" r:id="rId48"/>
    <p:sldId id="284" r:id="rId49"/>
    <p:sldId id="286" r:id="rId50"/>
    <p:sldId id="304" r:id="rId51"/>
    <p:sldId id="276" r:id="rId52"/>
    <p:sldId id="287" r:id="rId53"/>
    <p:sldId id="319" r:id="rId54"/>
    <p:sldId id="288" r:id="rId55"/>
    <p:sldId id="318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이커머스 7차" initials="이7" lastIdx="1" clrIdx="0">
    <p:extLst>
      <p:ext uri="{19B8F6BF-5375-455C-9EA6-DF929625EA0E}">
        <p15:presenceInfo xmlns:p15="http://schemas.microsoft.com/office/powerpoint/2012/main" userId="이커머스 7차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934" autoAdjust="0"/>
    <p:restoredTop sz="94660"/>
  </p:normalViewPr>
  <p:slideViewPr>
    <p:cSldViewPr snapToGrid="0">
      <p:cViewPr>
        <p:scale>
          <a:sx n="100" d="100"/>
          <a:sy n="100" d="100"/>
        </p:scale>
        <p:origin x="1338" y="4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commentAuthors" Target="commentAuthors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F80432-C810-4344-8ED9-3F8606C6E362}" type="datetimeFigureOut">
              <a:rPr lang="ko-KR" altLang="en-US" smtClean="0"/>
              <a:t>2024-10-01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 smtClean="0"/>
              <a:t>마스터 텍스트 스타일 편집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13F049-F2D8-4558-9B97-78B241B781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26239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E4D8C-18CC-4E1F-A014-4C4EA0C5F2D9}" type="datetimeFigureOut">
              <a:rPr lang="ko-KR" altLang="en-US" smtClean="0"/>
              <a:t>2024-10-01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46C47C-94BA-46C5-97E7-F438AC35FF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29978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E4D8C-18CC-4E1F-A014-4C4EA0C5F2D9}" type="datetimeFigureOut">
              <a:rPr lang="ko-KR" altLang="en-US" smtClean="0"/>
              <a:t>2024-10-01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46C47C-94BA-46C5-97E7-F438AC35FF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22232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E4D8C-18CC-4E1F-A014-4C4EA0C5F2D9}" type="datetimeFigureOut">
              <a:rPr lang="ko-KR" altLang="en-US" smtClean="0"/>
              <a:t>2024-10-01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46C47C-94BA-46C5-97E7-F438AC35FF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27234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E4D8C-18CC-4E1F-A014-4C4EA0C5F2D9}" type="datetimeFigureOut">
              <a:rPr lang="ko-KR" altLang="en-US" smtClean="0"/>
              <a:t>2024-10-01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46C47C-94BA-46C5-97E7-F438AC35FF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96028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E4D8C-18CC-4E1F-A014-4C4EA0C5F2D9}" type="datetimeFigureOut">
              <a:rPr lang="ko-KR" altLang="en-US" smtClean="0"/>
              <a:t>2024-10-01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46C47C-94BA-46C5-97E7-F438AC35FF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6447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E4D8C-18CC-4E1F-A014-4C4EA0C5F2D9}" type="datetimeFigureOut">
              <a:rPr lang="ko-KR" altLang="en-US" smtClean="0"/>
              <a:t>2024-10-01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46C47C-94BA-46C5-97E7-F438AC35FF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2572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E4D8C-18CC-4E1F-A014-4C4EA0C5F2D9}" type="datetimeFigureOut">
              <a:rPr lang="ko-KR" altLang="en-US" smtClean="0"/>
              <a:t>2024-10-01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46C47C-94BA-46C5-97E7-F438AC35FF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08412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E4D8C-18CC-4E1F-A014-4C4EA0C5F2D9}" type="datetimeFigureOut">
              <a:rPr lang="ko-KR" altLang="en-US" smtClean="0"/>
              <a:t>2024-10-01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46C47C-94BA-46C5-97E7-F438AC35FF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36978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E4D8C-18CC-4E1F-A014-4C4EA0C5F2D9}" type="datetimeFigureOut">
              <a:rPr lang="ko-KR" altLang="en-US" smtClean="0"/>
              <a:t>2024-10-01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46C47C-94BA-46C5-97E7-F438AC35FF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05737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E4D8C-18CC-4E1F-A014-4C4EA0C5F2D9}" type="datetimeFigureOut">
              <a:rPr lang="ko-KR" altLang="en-US" smtClean="0"/>
              <a:t>2024-10-01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46C47C-94BA-46C5-97E7-F438AC35FF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91955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E4D8C-18CC-4E1F-A014-4C4EA0C5F2D9}" type="datetimeFigureOut">
              <a:rPr lang="ko-KR" altLang="en-US" smtClean="0"/>
              <a:t>2024-10-01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46C47C-94BA-46C5-97E7-F438AC35FF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23813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0E4D8C-18CC-4E1F-A014-4C4EA0C5F2D9}" type="datetimeFigureOut">
              <a:rPr lang="ko-KR" altLang="en-US" smtClean="0"/>
              <a:t>2024-10-01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46C47C-94BA-46C5-97E7-F438AC35FF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6636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1.png"/><Relationship Id="rId4" Type="http://schemas.openxmlformats.org/officeDocument/2006/relationships/image" Target="../media/image3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847404" y="2618509"/>
            <a:ext cx="825572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0" dirty="0" smtClean="0"/>
              <a:t>메인 화면</a:t>
            </a:r>
            <a:endParaRPr lang="ko-KR" altLang="en-US" sz="10000" dirty="0"/>
          </a:p>
        </p:txBody>
      </p:sp>
    </p:spTree>
    <p:extLst>
      <p:ext uri="{BB962C8B-B14F-4D97-AF65-F5344CB8AC3E}">
        <p14:creationId xmlns:p14="http://schemas.microsoft.com/office/powerpoint/2010/main" val="945557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197" y="522080"/>
            <a:ext cx="5105403" cy="518486"/>
          </a:xfrm>
        </p:spPr>
        <p:txBody>
          <a:bodyPr>
            <a:normAutofit/>
          </a:bodyPr>
          <a:lstStyle/>
          <a:p>
            <a:r>
              <a:rPr lang="en-US" altLang="ko-KR" sz="2400" dirty="0" smtClean="0"/>
              <a:t>ARS</a:t>
            </a:r>
            <a:r>
              <a:rPr lang="ko-KR" altLang="en-US" sz="2400" dirty="0" smtClean="0"/>
              <a:t>전화주문 화면</a:t>
            </a:r>
            <a:endParaRPr lang="ko-KR" altLang="en-US" sz="24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043655"/>
            <a:ext cx="2020575" cy="26778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784318" y="1045226"/>
            <a:ext cx="1744579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en-US" altLang="ko-KR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lang="en-US" altLang="ko-KR" sz="1100" dirty="0"/>
              <a:t>ARS</a:t>
            </a:r>
            <a:r>
              <a:rPr lang="ko-KR" altLang="en-US" sz="1100" dirty="0"/>
              <a:t>전화주문 </a:t>
            </a:r>
            <a:endParaRPr kumimoji="0" lang="ko-KR" altLang="en-US" sz="11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4796" y="1406927"/>
            <a:ext cx="3023460" cy="521000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3535" y="651629"/>
            <a:ext cx="2665491" cy="596530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9760" y="781323"/>
            <a:ext cx="2477101" cy="581743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310938" y="1571105"/>
            <a:ext cx="1579418" cy="26161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ko-KR" altLang="en-US" sz="1100" b="1" dirty="0" err="1" smtClean="0">
                <a:latin typeface="Arial Rounded MT Bold" panose="020F0704030504030204" pitchFamily="34" charset="0"/>
              </a:rPr>
              <a:t>브라보마이라이프</a:t>
            </a:r>
            <a:endParaRPr lang="ko-KR" altLang="en-US" sz="1100" b="1" dirty="0"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280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020388" y="2647405"/>
            <a:ext cx="825572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600" dirty="0" smtClean="0"/>
              <a:t>회원가입 화면</a:t>
            </a:r>
            <a:endParaRPr lang="ko-KR" altLang="en-US" sz="9600" dirty="0"/>
          </a:p>
        </p:txBody>
      </p:sp>
    </p:spTree>
    <p:extLst>
      <p:ext uri="{BB962C8B-B14F-4D97-AF65-F5344CB8AC3E}">
        <p14:creationId xmlns:p14="http://schemas.microsoft.com/office/powerpoint/2010/main" val="1605887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502132" y="307571"/>
            <a:ext cx="62594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dirty="0" smtClean="0"/>
              <a:t>회원가입 화면</a:t>
            </a:r>
            <a:endParaRPr lang="ko-KR" altLang="en-US" sz="48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3683" y="1620043"/>
            <a:ext cx="5608317" cy="523795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485" y="1620043"/>
            <a:ext cx="5576323" cy="460208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3380" y="1868374"/>
            <a:ext cx="648772" cy="49105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912620" y="5914348"/>
            <a:ext cx="18897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-&gt; </a:t>
            </a:r>
            <a:r>
              <a:rPr lang="ko-KR" altLang="en-US" sz="1400" dirty="0" smtClean="0"/>
              <a:t>달력 형식 예정</a:t>
            </a:r>
            <a:endParaRPr lang="ko-KR" altLang="en-US" sz="1400" dirty="0"/>
          </a:p>
        </p:txBody>
      </p:sp>
      <p:sp>
        <p:nvSpPr>
          <p:cNvPr id="9" name="TextBox 8"/>
          <p:cNvSpPr txBox="1"/>
          <p:nvPr/>
        </p:nvSpPr>
        <p:spPr>
          <a:xfrm>
            <a:off x="1005840" y="2057400"/>
            <a:ext cx="472440" cy="259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 smtClean="0">
                <a:solidFill>
                  <a:srgbClr val="FF0000"/>
                </a:solidFill>
              </a:rPr>
              <a:t>필수</a:t>
            </a:r>
            <a:endParaRPr lang="ko-KR" altLang="en-US" sz="1100" b="1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05840" y="2545080"/>
            <a:ext cx="472440" cy="259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 smtClean="0">
                <a:solidFill>
                  <a:srgbClr val="FF0000"/>
                </a:solidFill>
              </a:rPr>
              <a:t>필수</a:t>
            </a:r>
            <a:endParaRPr lang="ko-KR" altLang="en-US" sz="1100" b="1" dirty="0">
              <a:solidFill>
                <a:srgbClr val="FF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05840" y="3017520"/>
            <a:ext cx="472440" cy="259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 smtClean="0">
                <a:solidFill>
                  <a:srgbClr val="FF0000"/>
                </a:solidFill>
              </a:rPr>
              <a:t>필수</a:t>
            </a:r>
            <a:endParaRPr lang="ko-KR" altLang="en-US" sz="1100" b="1" dirty="0">
              <a:solidFill>
                <a:srgbClr val="FF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005840" y="3489960"/>
            <a:ext cx="472440" cy="259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 smtClean="0">
                <a:solidFill>
                  <a:srgbClr val="FF0000"/>
                </a:solidFill>
              </a:rPr>
              <a:t>필수</a:t>
            </a:r>
            <a:endParaRPr lang="ko-KR" altLang="en-US" sz="1100" b="1" dirty="0">
              <a:solidFill>
                <a:srgbClr val="FF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821180" y="3949461"/>
            <a:ext cx="472440" cy="259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 smtClean="0">
                <a:solidFill>
                  <a:srgbClr val="FF0000"/>
                </a:solidFill>
              </a:rPr>
              <a:t>필수</a:t>
            </a:r>
            <a:endParaRPr lang="ko-KR" altLang="en-US" sz="1100" b="1" dirty="0">
              <a:solidFill>
                <a:srgbClr val="FF0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584960" y="4430936"/>
            <a:ext cx="472440" cy="259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 smtClean="0">
                <a:solidFill>
                  <a:srgbClr val="FF0000"/>
                </a:solidFill>
              </a:rPr>
              <a:t>필수</a:t>
            </a:r>
            <a:endParaRPr lang="ko-KR" altLang="en-US" sz="1100" b="1" dirty="0">
              <a:solidFill>
                <a:srgbClr val="FF00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242060" y="5709681"/>
            <a:ext cx="472440" cy="259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 smtClean="0">
                <a:solidFill>
                  <a:srgbClr val="FF0000"/>
                </a:solidFill>
              </a:rPr>
              <a:t>필수</a:t>
            </a:r>
            <a:endParaRPr lang="ko-KR" altLang="en-US" sz="1100" b="1" dirty="0">
              <a:solidFill>
                <a:srgbClr val="FF000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582285" y="1738834"/>
            <a:ext cx="472440" cy="259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 smtClean="0">
                <a:solidFill>
                  <a:srgbClr val="FF0000"/>
                </a:solidFill>
              </a:rPr>
              <a:t>필수</a:t>
            </a:r>
            <a:endParaRPr lang="ko-KR" altLang="en-US" sz="1100" b="1" dirty="0">
              <a:solidFill>
                <a:srgbClr val="FF00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183380" y="1695415"/>
            <a:ext cx="472440" cy="259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 smtClean="0">
                <a:solidFill>
                  <a:srgbClr val="FF0000"/>
                </a:solidFill>
              </a:rPr>
              <a:t>필수</a:t>
            </a:r>
            <a:endParaRPr lang="ko-KR" altLang="en-US" sz="1100" b="1" dirty="0">
              <a:solidFill>
                <a:srgbClr val="FF000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438900" y="1703249"/>
            <a:ext cx="472440" cy="259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 smtClean="0">
                <a:solidFill>
                  <a:srgbClr val="FF0000"/>
                </a:solidFill>
              </a:rPr>
              <a:t>필수</a:t>
            </a:r>
            <a:endParaRPr lang="ko-KR" altLang="en-US" sz="1100" b="1" dirty="0">
              <a:solidFill>
                <a:srgbClr val="FF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461760" y="3162300"/>
            <a:ext cx="472440" cy="259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 smtClean="0">
                <a:solidFill>
                  <a:srgbClr val="FF0000"/>
                </a:solidFill>
              </a:rPr>
              <a:t>필수</a:t>
            </a:r>
            <a:endParaRPr lang="ko-KR" altLang="en-US" sz="1100" b="1" dirty="0">
              <a:solidFill>
                <a:srgbClr val="FF0000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461760" y="4692317"/>
            <a:ext cx="4724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 smtClean="0">
                <a:solidFill>
                  <a:srgbClr val="FF0000"/>
                </a:solidFill>
              </a:rPr>
              <a:t>선택</a:t>
            </a:r>
            <a:endParaRPr lang="ko-KR" altLang="en-US" sz="1100" b="1" dirty="0">
              <a:solidFill>
                <a:srgbClr val="FF0000"/>
              </a:solidFill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8680" y="6376714"/>
            <a:ext cx="3588910" cy="346754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876300" y="6197361"/>
            <a:ext cx="4724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 smtClean="0">
                <a:solidFill>
                  <a:srgbClr val="FF0000"/>
                </a:solidFill>
              </a:rPr>
              <a:t>선택</a:t>
            </a:r>
            <a:endParaRPr lang="ko-KR" altLang="en-US" sz="1100" b="1" dirty="0">
              <a:solidFill>
                <a:srgbClr val="FF0000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582285" y="1116775"/>
            <a:ext cx="45339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f</a:t>
            </a:r>
            <a:r>
              <a:rPr lang="en-US" altLang="ko-KR" sz="1400" dirty="0" smtClean="0"/>
              <a:t>ront/member/</a:t>
            </a:r>
            <a:r>
              <a:rPr lang="en-US" altLang="ko-KR" sz="1400" dirty="0" err="1" smtClean="0"/>
              <a:t>registerForm.jsp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981260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502132" y="307571"/>
            <a:ext cx="62594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dirty="0" smtClean="0"/>
              <a:t>회원가입 화면</a:t>
            </a:r>
            <a:endParaRPr lang="ko-KR" altLang="en-US" sz="48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3683" y="1620043"/>
            <a:ext cx="5608317" cy="523795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485" y="1620043"/>
            <a:ext cx="5576323" cy="460208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3380" y="1868374"/>
            <a:ext cx="648772" cy="49105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912620" y="5914348"/>
            <a:ext cx="18897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-&gt; </a:t>
            </a:r>
            <a:r>
              <a:rPr lang="ko-KR" altLang="en-US" sz="1400" dirty="0" smtClean="0"/>
              <a:t>달력 형식 예정</a:t>
            </a:r>
            <a:endParaRPr lang="ko-KR" altLang="en-US" sz="1400" dirty="0"/>
          </a:p>
        </p:txBody>
      </p:sp>
      <p:sp>
        <p:nvSpPr>
          <p:cNvPr id="9" name="TextBox 8"/>
          <p:cNvSpPr txBox="1"/>
          <p:nvPr/>
        </p:nvSpPr>
        <p:spPr>
          <a:xfrm>
            <a:off x="1005840" y="2057400"/>
            <a:ext cx="472440" cy="259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 smtClean="0">
                <a:solidFill>
                  <a:srgbClr val="FF0000"/>
                </a:solidFill>
              </a:rPr>
              <a:t>필수</a:t>
            </a:r>
            <a:endParaRPr lang="ko-KR" altLang="en-US" sz="1100" b="1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05840" y="2545080"/>
            <a:ext cx="472440" cy="259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 smtClean="0">
                <a:solidFill>
                  <a:srgbClr val="FF0000"/>
                </a:solidFill>
              </a:rPr>
              <a:t>필수</a:t>
            </a:r>
            <a:endParaRPr lang="ko-KR" altLang="en-US" sz="1100" b="1" dirty="0">
              <a:solidFill>
                <a:srgbClr val="FF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05840" y="3017520"/>
            <a:ext cx="472440" cy="259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 smtClean="0">
                <a:solidFill>
                  <a:srgbClr val="FF0000"/>
                </a:solidFill>
              </a:rPr>
              <a:t>필수</a:t>
            </a:r>
            <a:endParaRPr lang="ko-KR" altLang="en-US" sz="1100" b="1" dirty="0">
              <a:solidFill>
                <a:srgbClr val="FF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005840" y="3489960"/>
            <a:ext cx="472440" cy="259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 smtClean="0">
                <a:solidFill>
                  <a:srgbClr val="FF0000"/>
                </a:solidFill>
              </a:rPr>
              <a:t>필수</a:t>
            </a:r>
            <a:endParaRPr lang="ko-KR" altLang="en-US" sz="1100" b="1" dirty="0">
              <a:solidFill>
                <a:srgbClr val="FF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821180" y="3949461"/>
            <a:ext cx="472440" cy="259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 smtClean="0">
                <a:solidFill>
                  <a:srgbClr val="FF0000"/>
                </a:solidFill>
              </a:rPr>
              <a:t>필수</a:t>
            </a:r>
            <a:endParaRPr lang="ko-KR" altLang="en-US" sz="1100" b="1" dirty="0">
              <a:solidFill>
                <a:srgbClr val="FF0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584960" y="4430936"/>
            <a:ext cx="472440" cy="259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 smtClean="0">
                <a:solidFill>
                  <a:srgbClr val="FF0000"/>
                </a:solidFill>
              </a:rPr>
              <a:t>필수</a:t>
            </a:r>
            <a:endParaRPr lang="ko-KR" altLang="en-US" sz="1100" b="1" dirty="0">
              <a:solidFill>
                <a:srgbClr val="FF00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242060" y="5709681"/>
            <a:ext cx="472440" cy="259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 smtClean="0">
                <a:solidFill>
                  <a:srgbClr val="FF0000"/>
                </a:solidFill>
              </a:rPr>
              <a:t>필수</a:t>
            </a:r>
            <a:endParaRPr lang="ko-KR" altLang="en-US" sz="1100" b="1" dirty="0">
              <a:solidFill>
                <a:srgbClr val="FF000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582285" y="1738834"/>
            <a:ext cx="472440" cy="259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 smtClean="0">
                <a:solidFill>
                  <a:srgbClr val="FF0000"/>
                </a:solidFill>
              </a:rPr>
              <a:t>필수</a:t>
            </a:r>
            <a:endParaRPr lang="ko-KR" altLang="en-US" sz="1100" b="1" dirty="0">
              <a:solidFill>
                <a:srgbClr val="FF00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183380" y="1695415"/>
            <a:ext cx="472440" cy="259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 smtClean="0">
                <a:solidFill>
                  <a:srgbClr val="FF0000"/>
                </a:solidFill>
              </a:rPr>
              <a:t>필수</a:t>
            </a:r>
            <a:endParaRPr lang="ko-KR" altLang="en-US" sz="1100" b="1" dirty="0">
              <a:solidFill>
                <a:srgbClr val="FF000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438900" y="1703249"/>
            <a:ext cx="472440" cy="259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 smtClean="0">
                <a:solidFill>
                  <a:srgbClr val="FF0000"/>
                </a:solidFill>
              </a:rPr>
              <a:t>필수</a:t>
            </a:r>
            <a:endParaRPr lang="ko-KR" altLang="en-US" sz="1100" b="1" dirty="0">
              <a:solidFill>
                <a:srgbClr val="FF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461760" y="3162300"/>
            <a:ext cx="472440" cy="259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 smtClean="0">
                <a:solidFill>
                  <a:srgbClr val="FF0000"/>
                </a:solidFill>
              </a:rPr>
              <a:t>필수</a:t>
            </a:r>
            <a:endParaRPr lang="ko-KR" altLang="en-US" sz="1100" b="1" dirty="0">
              <a:solidFill>
                <a:srgbClr val="FF0000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461760" y="4692317"/>
            <a:ext cx="4724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 smtClean="0">
                <a:solidFill>
                  <a:srgbClr val="FF0000"/>
                </a:solidFill>
              </a:rPr>
              <a:t>선택</a:t>
            </a:r>
            <a:endParaRPr lang="ko-KR" altLang="en-US" sz="1100" b="1" dirty="0">
              <a:solidFill>
                <a:srgbClr val="FF0000"/>
              </a:solidFill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8680" y="6376714"/>
            <a:ext cx="3588910" cy="346754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876300" y="6197361"/>
            <a:ext cx="4724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 smtClean="0">
                <a:solidFill>
                  <a:srgbClr val="FF0000"/>
                </a:solidFill>
              </a:rPr>
              <a:t>선택</a:t>
            </a:r>
            <a:endParaRPr lang="ko-KR" altLang="en-US" sz="1100" b="1" dirty="0">
              <a:solidFill>
                <a:srgbClr val="FF0000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582285" y="1116775"/>
            <a:ext cx="45339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f</a:t>
            </a:r>
            <a:r>
              <a:rPr lang="en-US" altLang="ko-KR" sz="1400" dirty="0" smtClean="0"/>
              <a:t>ront/member/</a:t>
            </a:r>
            <a:r>
              <a:rPr lang="en-US" altLang="ko-KR" sz="1400" dirty="0" err="1" smtClean="0"/>
              <a:t>registerForm.jsp</a:t>
            </a:r>
            <a:endParaRPr lang="ko-KR" altLang="en-US" sz="1400" dirty="0"/>
          </a:p>
        </p:txBody>
      </p:sp>
      <p:sp>
        <p:nvSpPr>
          <p:cNvPr id="2" name="직사각형 1"/>
          <p:cNvSpPr/>
          <p:nvPr/>
        </p:nvSpPr>
        <p:spPr>
          <a:xfrm>
            <a:off x="2800350" y="2545080"/>
            <a:ext cx="6296025" cy="29413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회원 가입 완료 시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예시</a:t>
            </a:r>
            <a:r>
              <a:rPr lang="en-US" altLang="ko-KR" dirty="0" smtClean="0"/>
              <a:t>: “</a:t>
            </a:r>
            <a:r>
              <a:rPr lang="ko-KR" altLang="en-US" dirty="0" smtClean="0"/>
              <a:t>회원 가입이 완료 되었습니다</a:t>
            </a:r>
            <a:r>
              <a:rPr lang="en-US" altLang="ko-KR" dirty="0"/>
              <a:t>.</a:t>
            </a:r>
            <a:r>
              <a:rPr lang="en-US" altLang="ko-KR" dirty="0" smtClean="0"/>
              <a:t>”</a:t>
            </a:r>
          </a:p>
          <a:p>
            <a:pPr algn="ctr"/>
            <a:r>
              <a:rPr lang="ko-KR" altLang="en-US" dirty="0" err="1" smtClean="0"/>
              <a:t>멘트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알림창</a:t>
            </a:r>
            <a:r>
              <a:rPr lang="ko-KR" altLang="en-US" dirty="0" smtClean="0"/>
              <a:t> 표시</a:t>
            </a:r>
            <a:endParaRPr lang="en-US" altLang="ko-KR" dirty="0" smtClean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회원 가입 </a:t>
            </a:r>
            <a:r>
              <a:rPr lang="ko-KR" altLang="en-US" dirty="0" smtClean="0"/>
              <a:t>실패 시</a:t>
            </a:r>
            <a:endParaRPr lang="en-US" altLang="ko-KR" dirty="0"/>
          </a:p>
          <a:p>
            <a:pPr algn="ctr"/>
            <a:r>
              <a:rPr lang="ko-KR" altLang="en-US" dirty="0" smtClean="0"/>
              <a:t>예시</a:t>
            </a:r>
            <a:r>
              <a:rPr lang="en-US" altLang="ko-KR" dirty="0" smtClean="0"/>
              <a:t>: “</a:t>
            </a:r>
            <a:r>
              <a:rPr lang="ko-KR" altLang="en-US" dirty="0" smtClean="0"/>
              <a:t>입력하지 않은 필수 항목이 있습니다</a:t>
            </a:r>
            <a:r>
              <a:rPr lang="en-US" altLang="ko-KR" dirty="0" smtClean="0"/>
              <a:t>!”</a:t>
            </a:r>
            <a:endParaRPr lang="en-US" altLang="ko-KR" dirty="0"/>
          </a:p>
          <a:p>
            <a:pPr algn="ctr"/>
            <a:r>
              <a:rPr lang="ko-KR" altLang="en-US" dirty="0" err="1"/>
              <a:t>멘트</a:t>
            </a:r>
            <a:r>
              <a:rPr lang="ko-KR" altLang="en-US" dirty="0"/>
              <a:t> </a:t>
            </a:r>
            <a:r>
              <a:rPr lang="ko-KR" altLang="en-US" dirty="0" err="1"/>
              <a:t>알림창</a:t>
            </a:r>
            <a:r>
              <a:rPr lang="ko-KR" altLang="en-US" dirty="0"/>
              <a:t> 표시</a:t>
            </a:r>
          </a:p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46723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245623" y="2688573"/>
            <a:ext cx="825572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600" dirty="0" smtClean="0"/>
              <a:t>로그인 화면</a:t>
            </a:r>
            <a:endParaRPr lang="ko-KR" altLang="en-US" sz="9600" dirty="0"/>
          </a:p>
        </p:txBody>
      </p:sp>
    </p:spTree>
    <p:extLst>
      <p:ext uri="{BB962C8B-B14F-4D97-AF65-F5344CB8AC3E}">
        <p14:creationId xmlns:p14="http://schemas.microsoft.com/office/powerpoint/2010/main" val="2221701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502132" y="307571"/>
            <a:ext cx="62594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dirty="0" smtClean="0"/>
              <a:t>로그인 화면</a:t>
            </a:r>
            <a:endParaRPr lang="ko-KR" altLang="en-US" sz="4800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4937" y="1316954"/>
            <a:ext cx="9459645" cy="5182323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4040010" y="2652055"/>
            <a:ext cx="874890" cy="11049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로그인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718560" y="1132288"/>
            <a:ext cx="4061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Front/login/</a:t>
            </a:r>
            <a:r>
              <a:rPr lang="en-US" altLang="ko-KR" dirty="0" err="1" smtClean="0"/>
              <a:t>loginForm.jsp</a:t>
            </a:r>
            <a:endParaRPr lang="ko-KR" altLang="en-US" dirty="0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2618" y="2955791"/>
            <a:ext cx="3665096" cy="1277433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6742" y="4353116"/>
            <a:ext cx="3630972" cy="469812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8258277" y="1501620"/>
            <a:ext cx="2136371" cy="31560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검색 박스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2800350" y="2545080"/>
            <a:ext cx="6296025" cy="29413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로그인 완료 시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예시</a:t>
            </a:r>
            <a:r>
              <a:rPr lang="en-US" altLang="ko-KR" dirty="0" smtClean="0"/>
              <a:t>: “000</a:t>
            </a:r>
            <a:r>
              <a:rPr lang="ko-KR" altLang="en-US" dirty="0" smtClean="0"/>
              <a:t>님 반갑습니다</a:t>
            </a:r>
            <a:r>
              <a:rPr lang="en-US" altLang="ko-KR" dirty="0"/>
              <a:t>.</a:t>
            </a:r>
            <a:endParaRPr lang="en-US" altLang="ko-KR" dirty="0" smtClean="0"/>
          </a:p>
          <a:p>
            <a:pPr algn="ctr"/>
            <a:r>
              <a:rPr lang="ko-KR" altLang="en-US" dirty="0" err="1" smtClean="0"/>
              <a:t>멘트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알림창</a:t>
            </a:r>
            <a:r>
              <a:rPr lang="ko-KR" altLang="en-US" dirty="0" smtClean="0"/>
              <a:t> 표시</a:t>
            </a:r>
            <a:endParaRPr lang="en-US" altLang="ko-KR" dirty="0" smtClean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 smtClean="0"/>
              <a:t>로그인 실패 시 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예시</a:t>
            </a:r>
            <a:r>
              <a:rPr lang="en-US" altLang="ko-KR" dirty="0" smtClean="0"/>
              <a:t>: “</a:t>
            </a:r>
            <a:r>
              <a:rPr lang="ko-KR" altLang="en-US" dirty="0" smtClean="0"/>
              <a:t>이메일</a:t>
            </a:r>
            <a:r>
              <a:rPr lang="en-US" altLang="ko-KR" dirty="0" smtClean="0"/>
              <a:t>/</a:t>
            </a:r>
            <a:r>
              <a:rPr lang="ko-KR" altLang="en-US" dirty="0" smtClean="0"/>
              <a:t>비밀번호를 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다시 확인해주세요</a:t>
            </a:r>
            <a:r>
              <a:rPr lang="en-US" altLang="ko-KR" dirty="0" smtClean="0"/>
              <a:t>!”</a:t>
            </a:r>
          </a:p>
          <a:p>
            <a:pPr algn="ctr"/>
            <a:r>
              <a:rPr lang="ko-KR" altLang="en-US" dirty="0" err="1"/>
              <a:t>멘트</a:t>
            </a:r>
            <a:r>
              <a:rPr lang="ko-KR" altLang="en-US" dirty="0"/>
              <a:t> </a:t>
            </a:r>
            <a:r>
              <a:rPr lang="ko-KR" altLang="en-US" dirty="0" err="1"/>
              <a:t>알림창</a:t>
            </a:r>
            <a:r>
              <a:rPr lang="ko-KR" altLang="en-US" dirty="0"/>
              <a:t> 표시</a:t>
            </a:r>
            <a:endParaRPr lang="en-US" altLang="ko-KR" dirty="0"/>
          </a:p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56914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502132" y="307571"/>
            <a:ext cx="62594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dirty="0" smtClean="0"/>
              <a:t>로그인 화면</a:t>
            </a:r>
            <a:endParaRPr lang="ko-KR" altLang="en-US" sz="4800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4937" y="1316954"/>
            <a:ext cx="9459645" cy="5182323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4040010" y="2652055"/>
            <a:ext cx="874890" cy="11049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로그인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718560" y="1132288"/>
            <a:ext cx="4061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Front/login/</a:t>
            </a:r>
            <a:r>
              <a:rPr lang="en-US" altLang="ko-KR" dirty="0" err="1" smtClean="0"/>
              <a:t>loginForm.jsp</a:t>
            </a:r>
            <a:endParaRPr lang="ko-KR" altLang="en-US" dirty="0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2618" y="2955791"/>
            <a:ext cx="3665096" cy="1277433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6742" y="4353116"/>
            <a:ext cx="3630972" cy="469812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8258277" y="1501620"/>
            <a:ext cx="2136371" cy="31560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검색 박스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8238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80159" y="2699657"/>
            <a:ext cx="995389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600" smtClean="0"/>
              <a:t>아이디 찾기 </a:t>
            </a:r>
            <a:r>
              <a:rPr lang="ko-KR" altLang="en-US" sz="9600" dirty="0" smtClean="0"/>
              <a:t>화면</a:t>
            </a:r>
            <a:endParaRPr lang="ko-KR" altLang="en-US" sz="9600" dirty="0"/>
          </a:p>
        </p:txBody>
      </p:sp>
    </p:spTree>
    <p:extLst>
      <p:ext uri="{BB962C8B-B14F-4D97-AF65-F5344CB8AC3E}">
        <p14:creationId xmlns:p14="http://schemas.microsoft.com/office/powerpoint/2010/main" val="562572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502132" y="307571"/>
            <a:ext cx="62594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dirty="0" smtClean="0"/>
              <a:t>아이디 찾기 화면</a:t>
            </a:r>
            <a:endParaRPr lang="ko-KR" altLang="en-US" sz="4800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4937" y="1231177"/>
            <a:ext cx="9459645" cy="5182323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4040010" y="2652055"/>
            <a:ext cx="874890" cy="11049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smtClean="0">
                <a:solidFill>
                  <a:schemeClr val="tx1"/>
                </a:solidFill>
              </a:rPr>
              <a:t>아이디 찾기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718560" y="1132288"/>
            <a:ext cx="4061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Front/login/</a:t>
            </a:r>
            <a:r>
              <a:rPr lang="en-US" altLang="ko-KR" dirty="0" err="1" smtClean="0"/>
              <a:t>findID.jsp</a:t>
            </a:r>
            <a:endParaRPr lang="ko-KR" altLang="en-US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3860" y="2864094"/>
            <a:ext cx="3239590" cy="1916487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8200087" y="1343816"/>
            <a:ext cx="2136371" cy="31560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검색 박스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97263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502132" y="307571"/>
            <a:ext cx="62594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dirty="0" smtClean="0"/>
              <a:t>아이디 찾기 화면</a:t>
            </a:r>
            <a:endParaRPr lang="ko-KR" altLang="en-US" sz="4800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4937" y="1231177"/>
            <a:ext cx="9459645" cy="5182323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4040010" y="2652055"/>
            <a:ext cx="874890" cy="11049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smtClean="0">
                <a:solidFill>
                  <a:schemeClr val="tx1"/>
                </a:solidFill>
              </a:rPr>
              <a:t>아이디 찾기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718560" y="1132288"/>
            <a:ext cx="4061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Front/login/</a:t>
            </a:r>
            <a:r>
              <a:rPr lang="en-US" altLang="ko-KR" dirty="0" err="1" smtClean="0"/>
              <a:t>findID.jsp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6015" y="2855154"/>
            <a:ext cx="2586550" cy="1828366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8216713" y="1343816"/>
            <a:ext cx="2136371" cy="31560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검색 박스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96449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7014" y="1423251"/>
            <a:ext cx="9173855" cy="434400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493819" y="307571"/>
            <a:ext cx="62594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dirty="0" smtClean="0"/>
              <a:t>메인 화면</a:t>
            </a:r>
            <a:r>
              <a:rPr lang="en-US" altLang="ko-KR" sz="4800" dirty="0" smtClean="0"/>
              <a:t>1</a:t>
            </a:r>
            <a:endParaRPr lang="ko-KR" altLang="en-US" sz="4800" dirty="0"/>
          </a:p>
        </p:txBody>
      </p:sp>
      <p:sp>
        <p:nvSpPr>
          <p:cNvPr id="7" name="직사각형 6"/>
          <p:cNvSpPr/>
          <p:nvPr/>
        </p:nvSpPr>
        <p:spPr>
          <a:xfrm>
            <a:off x="8574161" y="1514978"/>
            <a:ext cx="2136371" cy="31560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검색 박스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74875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57647" y="2647406"/>
            <a:ext cx="1105117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600" smtClean="0"/>
              <a:t>비밀번호 찾기 </a:t>
            </a:r>
            <a:r>
              <a:rPr lang="ko-KR" altLang="en-US" sz="9600" dirty="0" smtClean="0"/>
              <a:t>화면</a:t>
            </a:r>
            <a:endParaRPr lang="ko-KR" altLang="en-US" sz="9600" dirty="0"/>
          </a:p>
        </p:txBody>
      </p:sp>
    </p:spTree>
    <p:extLst>
      <p:ext uri="{BB962C8B-B14F-4D97-AF65-F5344CB8AC3E}">
        <p14:creationId xmlns:p14="http://schemas.microsoft.com/office/powerpoint/2010/main" val="1573251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502132" y="307571"/>
            <a:ext cx="62594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dirty="0" smtClean="0"/>
              <a:t>비밀번호 찾기 화면</a:t>
            </a:r>
            <a:endParaRPr lang="ko-KR" altLang="en-US" sz="4800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4937" y="1231177"/>
            <a:ext cx="9459645" cy="5182323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4040010" y="2652055"/>
            <a:ext cx="874890" cy="11049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비밀번호 찾기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718560" y="1132288"/>
            <a:ext cx="4061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Front/login/</a:t>
            </a:r>
            <a:r>
              <a:rPr lang="en-US" altLang="ko-KR" dirty="0" err="1" smtClean="0"/>
              <a:t>findPasswd.jsp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9299" y="2855154"/>
            <a:ext cx="2628385" cy="1866592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8233339" y="1231177"/>
            <a:ext cx="2136371" cy="31560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검색 박스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34613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502132" y="307571"/>
            <a:ext cx="62594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dirty="0" smtClean="0"/>
              <a:t>비밀번호 찾기 화면</a:t>
            </a:r>
            <a:endParaRPr lang="ko-KR" altLang="en-US" sz="4800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4937" y="1231177"/>
            <a:ext cx="9459645" cy="5182323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4040010" y="2652055"/>
            <a:ext cx="874890" cy="11049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비밀번호 찾기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718560" y="1132288"/>
            <a:ext cx="4061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Front/login/</a:t>
            </a:r>
            <a:r>
              <a:rPr lang="en-US" altLang="ko-KR" dirty="0" err="1" smtClean="0"/>
              <a:t>findPasswd.jsp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8086" y="2770433"/>
            <a:ext cx="2785007" cy="2103809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8216713" y="1316954"/>
            <a:ext cx="2136371" cy="31560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검색 박스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14476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502132" y="307571"/>
            <a:ext cx="62594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dirty="0" smtClean="0"/>
              <a:t>비밀번호 찾기 화면</a:t>
            </a:r>
            <a:endParaRPr lang="ko-KR" altLang="en-US" sz="4800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4937" y="1231177"/>
            <a:ext cx="9459645" cy="5182323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4040010" y="2652055"/>
            <a:ext cx="874890" cy="11049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비밀번호 찾기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718560" y="1132288"/>
            <a:ext cx="4061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Front/login/</a:t>
            </a:r>
            <a:r>
              <a:rPr lang="en-US" altLang="ko-KR" dirty="0" err="1" smtClean="0"/>
              <a:t>findPasswd.jsp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0899" y="2855154"/>
            <a:ext cx="2628385" cy="1866592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8258277" y="1343816"/>
            <a:ext cx="2136371" cy="31560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검색 박스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76474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502132" y="307571"/>
            <a:ext cx="62594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dirty="0" smtClean="0"/>
              <a:t>비밀번호 찾기 화면</a:t>
            </a:r>
            <a:endParaRPr lang="ko-KR" altLang="en-US" sz="4800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4937" y="1231177"/>
            <a:ext cx="9459645" cy="5182323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4040010" y="2652055"/>
            <a:ext cx="874890" cy="11049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비밀번호 찾기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718560" y="1132288"/>
            <a:ext cx="4061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Front/login/</a:t>
            </a:r>
            <a:r>
              <a:rPr lang="en-US" altLang="ko-KR" dirty="0" err="1" smtClean="0"/>
              <a:t>findPasswd.jsp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7912" y="2855154"/>
            <a:ext cx="2519914" cy="1838658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5445919" y="4219574"/>
            <a:ext cx="666750" cy="2286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확인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8225026" y="1343816"/>
            <a:ext cx="2136371" cy="31560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검색 박스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82031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502132" y="307571"/>
            <a:ext cx="62594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dirty="0" smtClean="0"/>
              <a:t>비밀번호 찾기 화면</a:t>
            </a:r>
            <a:endParaRPr lang="ko-KR" altLang="en-US" sz="4800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4937" y="1231177"/>
            <a:ext cx="9459645" cy="5182323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4040010" y="2652055"/>
            <a:ext cx="874890" cy="11049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비밀번호 찾기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718560" y="1132288"/>
            <a:ext cx="4061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Front/login/</a:t>
            </a:r>
            <a:r>
              <a:rPr lang="en-US" altLang="ko-KR" dirty="0" err="1" smtClean="0"/>
              <a:t>findPasswd.jsp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8560" y="2810107"/>
            <a:ext cx="4532203" cy="148899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73578" y="2652055"/>
            <a:ext cx="2618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이메일 인증 형식    </a:t>
            </a:r>
            <a:r>
              <a:rPr lang="en-US" altLang="ko-KR" dirty="0" smtClean="0"/>
              <a:t>-&gt;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8150212" y="1231177"/>
            <a:ext cx="2136371" cy="31560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검색 박스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96847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06584" y="2647406"/>
            <a:ext cx="1105117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600" dirty="0" err="1" smtClean="0"/>
              <a:t>마이페이지</a:t>
            </a:r>
            <a:r>
              <a:rPr lang="ko-KR" altLang="en-US" sz="9600" dirty="0" smtClean="0"/>
              <a:t> 화면</a:t>
            </a:r>
            <a:endParaRPr lang="ko-KR" altLang="en-US" sz="9600" dirty="0"/>
          </a:p>
        </p:txBody>
      </p:sp>
    </p:spTree>
    <p:extLst>
      <p:ext uri="{BB962C8B-B14F-4D97-AF65-F5344CB8AC3E}">
        <p14:creationId xmlns:p14="http://schemas.microsoft.com/office/powerpoint/2010/main" val="128123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502132" y="307571"/>
            <a:ext cx="62594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dirty="0" smtClean="0"/>
              <a:t>마이 페이지 화면</a:t>
            </a:r>
            <a:endParaRPr lang="en-US" altLang="ko-KR" sz="4800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0767" y="1406361"/>
            <a:ext cx="9030960" cy="79068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732415" y="1095114"/>
            <a:ext cx="3566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/>
              <a:t>Front/</a:t>
            </a:r>
            <a:r>
              <a:rPr lang="en-US" altLang="ko-KR" sz="1600" dirty="0" err="1" smtClean="0"/>
              <a:t>myPage</a:t>
            </a:r>
            <a:r>
              <a:rPr lang="en-US" altLang="ko-KR" sz="1600" dirty="0" smtClean="0"/>
              <a:t>/</a:t>
            </a:r>
            <a:r>
              <a:rPr lang="en-US" altLang="ko-KR" sz="1600" dirty="0" err="1" smtClean="0"/>
              <a:t>index.jsp</a:t>
            </a:r>
            <a:endParaRPr lang="en-US" altLang="ko-KR" sz="16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746" y="2174877"/>
            <a:ext cx="7428322" cy="4203039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4218247" y="2701695"/>
            <a:ext cx="3556000" cy="107678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4218247" y="2710303"/>
            <a:ext cx="334645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000</a:t>
            </a:r>
            <a:r>
              <a:rPr lang="ko-KR" altLang="en-US" sz="1400" dirty="0"/>
              <a:t>님의 포인트 </a:t>
            </a:r>
            <a:r>
              <a:rPr lang="en-US" altLang="ko-KR" sz="1400" dirty="0" smtClean="0"/>
              <a:t>1,000P</a:t>
            </a:r>
          </a:p>
          <a:p>
            <a:r>
              <a:rPr lang="ko-KR" altLang="en-US" sz="800" dirty="0" smtClean="0"/>
              <a:t>포인트 내역</a:t>
            </a:r>
            <a:endParaRPr lang="en-US" altLang="ko-KR" sz="800" dirty="0"/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7052532"/>
              </p:ext>
            </p:extLst>
          </p:nvPr>
        </p:nvGraphicFramePr>
        <p:xfrm>
          <a:off x="4322618" y="3133897"/>
          <a:ext cx="2261061" cy="554884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753687">
                  <a:extLst>
                    <a:ext uri="{9D8B030D-6E8A-4147-A177-3AD203B41FA5}">
                      <a16:colId xmlns:a16="http://schemas.microsoft.com/office/drawing/2014/main" val="1497024638"/>
                    </a:ext>
                  </a:extLst>
                </a:gridCol>
                <a:gridCol w="753687">
                  <a:extLst>
                    <a:ext uri="{9D8B030D-6E8A-4147-A177-3AD203B41FA5}">
                      <a16:colId xmlns:a16="http://schemas.microsoft.com/office/drawing/2014/main" val="327233283"/>
                    </a:ext>
                  </a:extLst>
                </a:gridCol>
                <a:gridCol w="753687">
                  <a:extLst>
                    <a:ext uri="{9D8B030D-6E8A-4147-A177-3AD203B41FA5}">
                      <a16:colId xmlns:a16="http://schemas.microsoft.com/office/drawing/2014/main" val="2985599753"/>
                    </a:ext>
                  </a:extLst>
                </a:gridCol>
              </a:tblGrid>
              <a:tr h="27744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u="none" dirty="0" smtClean="0"/>
                        <a:t>날짜</a:t>
                      </a:r>
                      <a:endParaRPr lang="en-US" altLang="ko-KR" sz="900" u="none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u="none" dirty="0" smtClean="0"/>
                        <a:t>상품</a:t>
                      </a:r>
                      <a:endParaRPr lang="ko-KR" altLang="en-US" sz="900" u="non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u="none" dirty="0" smtClean="0"/>
                        <a:t>포인트</a:t>
                      </a:r>
                      <a:endParaRPr lang="ko-KR" altLang="en-US" sz="900" u="non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6623964"/>
                  </a:ext>
                </a:extLst>
              </a:tr>
              <a:tr h="27744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u="none" dirty="0" smtClean="0"/>
                        <a:t>2024.09.30</a:t>
                      </a:r>
                      <a:endParaRPr lang="ko-KR" altLang="en-US" sz="900" u="non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u="none" dirty="0" smtClean="0"/>
                        <a:t>마그네슘</a:t>
                      </a:r>
                      <a:endParaRPr lang="ko-KR" altLang="en-US" sz="900" u="non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u="none" dirty="0" smtClean="0"/>
                        <a:t>+100p</a:t>
                      </a:r>
                      <a:endParaRPr lang="ko-KR" altLang="en-US" sz="900" u="non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7409530"/>
                  </a:ext>
                </a:extLst>
              </a:tr>
            </a:tbl>
          </a:graphicData>
        </a:graphic>
      </p:graphicFrame>
      <p:sp>
        <p:nvSpPr>
          <p:cNvPr id="17" name="직사각형 16"/>
          <p:cNvSpPr/>
          <p:nvPr/>
        </p:nvSpPr>
        <p:spPr>
          <a:xfrm>
            <a:off x="4218247" y="3882399"/>
            <a:ext cx="3556000" cy="107678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4218247" y="3943236"/>
            <a:ext cx="20532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주문 </a:t>
            </a:r>
            <a:r>
              <a:rPr lang="en-US" altLang="ko-KR" sz="1400" dirty="0" smtClean="0"/>
              <a:t>/ </a:t>
            </a:r>
            <a:r>
              <a:rPr lang="ko-KR" altLang="en-US" sz="1400" dirty="0" smtClean="0"/>
              <a:t>배송 조회</a:t>
            </a:r>
            <a:endParaRPr lang="ko-KR" altLang="en-US" sz="1400" dirty="0"/>
          </a:p>
        </p:txBody>
      </p:sp>
      <p:sp>
        <p:nvSpPr>
          <p:cNvPr id="19" name="직사각형 18"/>
          <p:cNvSpPr/>
          <p:nvPr/>
        </p:nvSpPr>
        <p:spPr>
          <a:xfrm>
            <a:off x="4204391" y="5057265"/>
            <a:ext cx="3556000" cy="107678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4218247" y="5104319"/>
            <a:ext cx="34377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000</a:t>
            </a:r>
            <a:r>
              <a:rPr lang="ko-KR" altLang="en-US" sz="1400" dirty="0" smtClean="0"/>
              <a:t>님의 </a:t>
            </a:r>
            <a:r>
              <a:rPr lang="ko-KR" altLang="en-US" sz="1400" dirty="0" err="1" smtClean="0"/>
              <a:t>찜한</a:t>
            </a:r>
            <a:r>
              <a:rPr lang="ko-KR" altLang="en-US" sz="1400" dirty="0" smtClean="0"/>
              <a:t> 상품 보기 ♥</a:t>
            </a:r>
            <a:endParaRPr lang="ko-KR" altLang="en-US" sz="1400" dirty="0"/>
          </a:p>
        </p:txBody>
      </p:sp>
      <p:sp>
        <p:nvSpPr>
          <p:cNvPr id="35" name="TextBox 34"/>
          <p:cNvSpPr txBox="1"/>
          <p:nvPr/>
        </p:nvSpPr>
        <p:spPr>
          <a:xfrm>
            <a:off x="7988531" y="3017423"/>
            <a:ext cx="3998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&lt;- 5</a:t>
            </a:r>
            <a:r>
              <a:rPr lang="ko-KR" altLang="en-US" dirty="0" smtClean="0"/>
              <a:t>개 정도 표시</a:t>
            </a:r>
            <a:r>
              <a:rPr lang="en-US" altLang="ko-KR" dirty="0" smtClean="0"/>
              <a:t>,</a:t>
            </a:r>
            <a:r>
              <a:rPr lang="ko-KR" altLang="en-US" dirty="0" err="1" smtClean="0"/>
              <a:t>페이징</a:t>
            </a:r>
            <a:r>
              <a:rPr lang="ko-KR" altLang="en-US" dirty="0" smtClean="0"/>
              <a:t> 처리</a:t>
            </a:r>
            <a:endParaRPr lang="ko-KR" altLang="en-US" dirty="0"/>
          </a:p>
        </p:txBody>
      </p:sp>
      <p:graphicFrame>
        <p:nvGraphicFramePr>
          <p:cNvPr id="36" name="표 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3142586"/>
              </p:ext>
            </p:extLst>
          </p:nvPr>
        </p:nvGraphicFramePr>
        <p:xfrm>
          <a:off x="4314303" y="5447319"/>
          <a:ext cx="2269376" cy="27257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34688">
                  <a:extLst>
                    <a:ext uri="{9D8B030D-6E8A-4147-A177-3AD203B41FA5}">
                      <a16:colId xmlns:a16="http://schemas.microsoft.com/office/drawing/2014/main" val="1696597463"/>
                    </a:ext>
                  </a:extLst>
                </a:gridCol>
                <a:gridCol w="1134688">
                  <a:extLst>
                    <a:ext uri="{9D8B030D-6E8A-4147-A177-3AD203B41FA5}">
                      <a16:colId xmlns:a16="http://schemas.microsoft.com/office/drawing/2014/main" val="148579918"/>
                    </a:ext>
                  </a:extLst>
                </a:gridCol>
              </a:tblGrid>
              <a:tr h="27257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 err="1" smtClean="0"/>
                        <a:t>상품내역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 smtClean="0"/>
                        <a:t>상품</a:t>
                      </a:r>
                      <a:endParaRPr lang="ko-KR" alt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6814825"/>
                  </a:ext>
                </a:extLst>
              </a:tr>
            </a:tbl>
          </a:graphicData>
        </a:graphic>
      </p:graphicFrame>
      <p:sp>
        <p:nvSpPr>
          <p:cNvPr id="15" name="직사각형 14"/>
          <p:cNvSpPr/>
          <p:nvPr/>
        </p:nvSpPr>
        <p:spPr>
          <a:xfrm>
            <a:off x="8528858" y="1196696"/>
            <a:ext cx="2136371" cy="31560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검색 박스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17658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460568" y="159300"/>
            <a:ext cx="625948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/>
              <a:t>마이 페이지 화면</a:t>
            </a:r>
            <a:endParaRPr lang="en-US" altLang="ko-KR" sz="2000" dirty="0" smtClean="0"/>
          </a:p>
          <a:p>
            <a:pPr algn="ctr"/>
            <a:r>
              <a:rPr lang="en-US" altLang="ko-KR" sz="2000" dirty="0" smtClean="0"/>
              <a:t>-</a:t>
            </a:r>
            <a:r>
              <a:rPr lang="ko-KR" altLang="en-US" sz="2000" dirty="0" smtClean="0"/>
              <a:t>회원 정보 확인 </a:t>
            </a:r>
            <a:r>
              <a:rPr lang="en-US" altLang="ko-KR" sz="2000" dirty="0" smtClean="0"/>
              <a:t>/ </a:t>
            </a:r>
            <a:r>
              <a:rPr lang="ko-KR" altLang="en-US" sz="2000" dirty="0" smtClean="0"/>
              <a:t>수정</a:t>
            </a:r>
            <a:r>
              <a:rPr lang="en-US" altLang="ko-KR" sz="2000" dirty="0" smtClean="0"/>
              <a:t>-</a:t>
            </a:r>
          </a:p>
          <a:p>
            <a:pPr algn="ctr"/>
            <a:r>
              <a:rPr lang="en-US" altLang="ko-KR" sz="2000" dirty="0" smtClean="0"/>
              <a:t>-</a:t>
            </a:r>
            <a:r>
              <a:rPr lang="ko-KR" altLang="en-US" sz="2000" dirty="0" smtClean="0"/>
              <a:t>회원 정보 변경</a:t>
            </a:r>
            <a:r>
              <a:rPr lang="en-US" altLang="ko-KR" sz="2000" dirty="0" smtClean="0"/>
              <a:t>-</a:t>
            </a:r>
          </a:p>
          <a:p>
            <a:pPr algn="ctr"/>
            <a:endParaRPr lang="en-US" altLang="ko-KR" sz="2000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0767" y="1406361"/>
            <a:ext cx="9030960" cy="79068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732415" y="1095114"/>
            <a:ext cx="3566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/>
              <a:t>Front/</a:t>
            </a:r>
            <a:r>
              <a:rPr lang="en-US" altLang="ko-KR" sz="1600" dirty="0" err="1" smtClean="0"/>
              <a:t>myPage</a:t>
            </a:r>
            <a:r>
              <a:rPr lang="en-US" altLang="ko-KR" sz="1600" dirty="0" smtClean="0"/>
              <a:t>/</a:t>
            </a:r>
            <a:r>
              <a:rPr lang="en-US" altLang="ko-KR" sz="1600" dirty="0" err="1" smtClean="0"/>
              <a:t>index.jsp</a:t>
            </a:r>
            <a:endParaRPr lang="en-US" altLang="ko-KR" sz="16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746" y="2174877"/>
            <a:ext cx="7428322" cy="4203039"/>
          </a:xfrm>
          <a:prstGeom prst="rect">
            <a:avLst/>
          </a:prstGeom>
        </p:spPr>
      </p:pic>
      <p:sp>
        <p:nvSpPr>
          <p:cNvPr id="38" name="직사각형 37"/>
          <p:cNvSpPr/>
          <p:nvPr/>
        </p:nvSpPr>
        <p:spPr>
          <a:xfrm>
            <a:off x="2076449" y="3079750"/>
            <a:ext cx="1160779" cy="16033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 smtClean="0"/>
              <a:t>- </a:t>
            </a:r>
            <a:r>
              <a:rPr lang="ko-KR" altLang="en-US" sz="1000" dirty="0" smtClean="0"/>
              <a:t>회원 정보 변경</a:t>
            </a:r>
            <a:endParaRPr lang="ko-KR" altLang="en-US" sz="1000" dirty="0"/>
          </a:p>
        </p:txBody>
      </p:sp>
      <p:sp>
        <p:nvSpPr>
          <p:cNvPr id="39" name="직사각형 38"/>
          <p:cNvSpPr/>
          <p:nvPr/>
        </p:nvSpPr>
        <p:spPr>
          <a:xfrm>
            <a:off x="4218247" y="2729801"/>
            <a:ext cx="3556000" cy="32835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회원 정보 변경</a:t>
            </a:r>
            <a:endParaRPr lang="en-US" altLang="ko-KR" dirty="0" smtClean="0"/>
          </a:p>
          <a:p>
            <a:pPr algn="ctr"/>
            <a:endParaRPr lang="en-US" altLang="ko-KR" dirty="0" smtClean="0"/>
          </a:p>
          <a:p>
            <a:pPr algn="ctr"/>
            <a:endParaRPr lang="en-US" altLang="ko-KR" sz="1000" dirty="0" smtClean="0"/>
          </a:p>
          <a:p>
            <a:r>
              <a:rPr lang="ko-KR" altLang="en-US" sz="1000" dirty="0" smtClean="0"/>
              <a:t>이메일</a:t>
            </a:r>
            <a:endParaRPr lang="en-US" altLang="ko-KR" sz="1000" dirty="0" smtClean="0"/>
          </a:p>
          <a:p>
            <a:r>
              <a:rPr lang="ko-KR" altLang="en-US" sz="1000" dirty="0" smtClean="0"/>
              <a:t>이름</a:t>
            </a:r>
            <a:endParaRPr lang="en-US" altLang="ko-KR" sz="1000" dirty="0" smtClean="0"/>
          </a:p>
          <a:p>
            <a:r>
              <a:rPr lang="ko-KR" altLang="en-US" sz="1000" dirty="0" smtClean="0"/>
              <a:t>휴대폰 번호</a:t>
            </a:r>
            <a:endParaRPr lang="en-US" altLang="ko-KR" sz="1000" dirty="0" smtClean="0"/>
          </a:p>
          <a:p>
            <a:r>
              <a:rPr lang="ko-KR" altLang="en-US" sz="1000" dirty="0" smtClean="0"/>
              <a:t>주소</a:t>
            </a:r>
            <a:endParaRPr lang="en-US" altLang="ko-KR" sz="1000" dirty="0" smtClean="0"/>
          </a:p>
          <a:p>
            <a:r>
              <a:rPr lang="ko-KR" altLang="en-US" sz="1000" dirty="0" smtClean="0"/>
              <a:t>생일</a:t>
            </a:r>
            <a:endParaRPr lang="en-US" altLang="ko-KR" sz="1000" dirty="0" smtClean="0"/>
          </a:p>
          <a:p>
            <a:r>
              <a:rPr lang="ko-KR" altLang="en-US" sz="1000" dirty="0" smtClean="0"/>
              <a:t>성별</a:t>
            </a:r>
            <a:endParaRPr lang="en-US" altLang="ko-KR" sz="1000" dirty="0" smtClean="0"/>
          </a:p>
          <a:p>
            <a:r>
              <a:rPr lang="ko-KR" altLang="en-US" sz="1000" dirty="0" smtClean="0"/>
              <a:t>마케팅 수신 여부</a:t>
            </a:r>
            <a:endParaRPr lang="en-US" altLang="ko-KR" dirty="0" smtClean="0"/>
          </a:p>
        </p:txBody>
      </p:sp>
      <p:sp>
        <p:nvSpPr>
          <p:cNvPr id="47" name="직사각형 46"/>
          <p:cNvSpPr/>
          <p:nvPr/>
        </p:nvSpPr>
        <p:spPr>
          <a:xfrm>
            <a:off x="5390907" y="4168836"/>
            <a:ext cx="1721093" cy="1143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/>
          <p:cNvSpPr/>
          <p:nvPr/>
        </p:nvSpPr>
        <p:spPr>
          <a:xfrm>
            <a:off x="5390906" y="4348318"/>
            <a:ext cx="1721093" cy="1143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/>
          <p:cNvSpPr/>
          <p:nvPr/>
        </p:nvSpPr>
        <p:spPr>
          <a:xfrm>
            <a:off x="5390906" y="4531534"/>
            <a:ext cx="1721093" cy="1143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/>
          <p:cNvSpPr/>
          <p:nvPr/>
        </p:nvSpPr>
        <p:spPr>
          <a:xfrm>
            <a:off x="5390905" y="4719297"/>
            <a:ext cx="1721093" cy="1143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/>
          <p:cNvSpPr/>
          <p:nvPr/>
        </p:nvSpPr>
        <p:spPr>
          <a:xfrm>
            <a:off x="5390905" y="4936141"/>
            <a:ext cx="1721093" cy="1143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/>
          <p:cNvSpPr/>
          <p:nvPr/>
        </p:nvSpPr>
        <p:spPr>
          <a:xfrm>
            <a:off x="5390905" y="5118424"/>
            <a:ext cx="1721093" cy="1143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9790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460568" y="159300"/>
            <a:ext cx="625948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/>
              <a:t>마이 페이지 화면</a:t>
            </a:r>
            <a:endParaRPr lang="en-US" altLang="ko-KR" sz="2000" dirty="0" smtClean="0"/>
          </a:p>
          <a:p>
            <a:pPr algn="ctr"/>
            <a:r>
              <a:rPr lang="en-US" altLang="ko-KR" sz="2000" dirty="0" smtClean="0"/>
              <a:t>-</a:t>
            </a:r>
            <a:r>
              <a:rPr lang="ko-KR" altLang="en-US" sz="2000" dirty="0" smtClean="0"/>
              <a:t>회원 정보 확인 </a:t>
            </a:r>
            <a:r>
              <a:rPr lang="en-US" altLang="ko-KR" sz="2000" dirty="0" smtClean="0"/>
              <a:t>/ </a:t>
            </a:r>
            <a:r>
              <a:rPr lang="ko-KR" altLang="en-US" sz="2000" dirty="0" smtClean="0"/>
              <a:t>수정</a:t>
            </a:r>
            <a:r>
              <a:rPr lang="en-US" altLang="ko-KR" sz="2000" dirty="0" smtClean="0"/>
              <a:t>-</a:t>
            </a:r>
          </a:p>
          <a:p>
            <a:pPr algn="ctr"/>
            <a:r>
              <a:rPr lang="en-US" altLang="ko-KR" sz="2000" dirty="0" smtClean="0"/>
              <a:t>-</a:t>
            </a:r>
            <a:r>
              <a:rPr lang="ko-KR" altLang="en-US" sz="2000" dirty="0" smtClean="0"/>
              <a:t>비밀 번호 변경</a:t>
            </a:r>
            <a:r>
              <a:rPr lang="en-US" altLang="ko-KR" sz="2000" dirty="0" smtClean="0"/>
              <a:t>-</a:t>
            </a:r>
          </a:p>
          <a:p>
            <a:pPr algn="ctr"/>
            <a:endParaRPr lang="en-US" altLang="ko-KR" sz="2000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0767" y="1406361"/>
            <a:ext cx="9030960" cy="79068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732415" y="1095114"/>
            <a:ext cx="3566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/>
              <a:t>Front/</a:t>
            </a:r>
            <a:r>
              <a:rPr lang="en-US" altLang="ko-KR" sz="1600" dirty="0" err="1" smtClean="0"/>
              <a:t>myPage</a:t>
            </a:r>
            <a:r>
              <a:rPr lang="en-US" altLang="ko-KR" sz="1600" dirty="0" smtClean="0"/>
              <a:t>/</a:t>
            </a:r>
            <a:r>
              <a:rPr lang="en-US" altLang="ko-KR" sz="1600" dirty="0" err="1" smtClean="0"/>
              <a:t>index.jsp</a:t>
            </a:r>
            <a:endParaRPr lang="en-US" altLang="ko-KR" sz="16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746" y="2174877"/>
            <a:ext cx="7428322" cy="4203039"/>
          </a:xfrm>
          <a:prstGeom prst="rect">
            <a:avLst/>
          </a:prstGeom>
        </p:spPr>
      </p:pic>
      <p:sp>
        <p:nvSpPr>
          <p:cNvPr id="39" name="직사각형 38"/>
          <p:cNvSpPr/>
          <p:nvPr/>
        </p:nvSpPr>
        <p:spPr>
          <a:xfrm>
            <a:off x="4218247" y="2809703"/>
            <a:ext cx="3556000" cy="31338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dirty="0" smtClean="0"/>
          </a:p>
          <a:p>
            <a:pPr algn="ctr"/>
            <a:endParaRPr lang="en-US" altLang="ko-KR" sz="1000" dirty="0" smtClean="0"/>
          </a:p>
          <a:p>
            <a:r>
              <a:rPr lang="ko-KR" altLang="en-US" sz="1000" dirty="0" smtClean="0"/>
              <a:t>현재 비밀번호</a:t>
            </a:r>
            <a:endParaRPr lang="en-US" altLang="ko-KR" sz="1000" dirty="0" smtClean="0"/>
          </a:p>
          <a:p>
            <a:r>
              <a:rPr lang="ko-KR" altLang="en-US" sz="1000" dirty="0" smtClean="0"/>
              <a:t>신규 비밀번호</a:t>
            </a:r>
            <a:endParaRPr lang="en-US" altLang="ko-KR" sz="1000" dirty="0" smtClean="0"/>
          </a:p>
          <a:p>
            <a:r>
              <a:rPr lang="ko-KR" altLang="en-US" sz="1000" dirty="0" smtClean="0"/>
              <a:t>신규 비밀번호 확인</a:t>
            </a:r>
            <a:endParaRPr lang="en-US" altLang="ko-KR" sz="1000" dirty="0" smtClean="0"/>
          </a:p>
        </p:txBody>
      </p:sp>
      <p:sp>
        <p:nvSpPr>
          <p:cNvPr id="5" name="직사각형 4"/>
          <p:cNvSpPr/>
          <p:nvPr/>
        </p:nvSpPr>
        <p:spPr>
          <a:xfrm>
            <a:off x="2032000" y="3244851"/>
            <a:ext cx="1144500" cy="13335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 smtClean="0"/>
              <a:t>- </a:t>
            </a:r>
            <a:r>
              <a:rPr lang="ko-KR" altLang="en-US" sz="900" dirty="0" smtClean="0"/>
              <a:t>비밀번호 변경</a:t>
            </a:r>
            <a:endParaRPr lang="ko-KR" altLang="en-US" sz="900" dirty="0"/>
          </a:p>
        </p:txBody>
      </p:sp>
      <p:sp>
        <p:nvSpPr>
          <p:cNvPr id="18" name="TextBox 17"/>
          <p:cNvSpPr txBox="1"/>
          <p:nvPr/>
        </p:nvSpPr>
        <p:spPr>
          <a:xfrm>
            <a:off x="4821497" y="3244851"/>
            <a:ext cx="2349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비밀번호 변경</a:t>
            </a:r>
            <a:endParaRPr lang="ko-KR" altLang="en-US" dirty="0"/>
          </a:p>
        </p:txBody>
      </p:sp>
      <p:sp>
        <p:nvSpPr>
          <p:cNvPr id="19" name="직사각형 18"/>
          <p:cNvSpPr/>
          <p:nvPr/>
        </p:nvSpPr>
        <p:spPr>
          <a:xfrm>
            <a:off x="5479806" y="4341092"/>
            <a:ext cx="1721093" cy="1039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5479805" y="4520574"/>
            <a:ext cx="1721093" cy="1039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5479805" y="4703790"/>
            <a:ext cx="1721093" cy="1039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8525397" y="1275864"/>
            <a:ext cx="2136371" cy="31560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검색 박스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67985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7014" y="1423251"/>
            <a:ext cx="9173855" cy="434400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502132" y="307571"/>
            <a:ext cx="625948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dirty="0" smtClean="0"/>
              <a:t>메인 화면</a:t>
            </a:r>
            <a:r>
              <a:rPr lang="en-US" altLang="ko-KR" sz="4800" dirty="0" smtClean="0"/>
              <a:t>2</a:t>
            </a:r>
          </a:p>
          <a:p>
            <a:pPr algn="ctr"/>
            <a:r>
              <a:rPr lang="en-US" altLang="ko-KR" sz="1200" dirty="0" smtClean="0"/>
              <a:t>/</a:t>
            </a:r>
            <a:r>
              <a:rPr lang="en-US" altLang="ko-KR" sz="1200" dirty="0" err="1" smtClean="0"/>
              <a:t>Index.jsp</a:t>
            </a:r>
            <a:endParaRPr lang="en-US" altLang="ko-KR" sz="1200" dirty="0" smtClean="0"/>
          </a:p>
          <a:p>
            <a:pPr algn="ctr"/>
            <a:endParaRPr lang="ko-KR" altLang="en-US" sz="48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4153" y="1423251"/>
            <a:ext cx="9890458" cy="447278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238861" y="3661590"/>
            <a:ext cx="1112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상품</a:t>
            </a:r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345791" y="3659645"/>
            <a:ext cx="1112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상품</a:t>
            </a:r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480810" y="3653970"/>
            <a:ext cx="1112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상품</a:t>
            </a:r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8587740" y="3661590"/>
            <a:ext cx="1112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상품</a:t>
            </a:r>
            <a:r>
              <a:rPr lang="en-US" altLang="ko-KR" dirty="0"/>
              <a:t>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86676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460568" y="159300"/>
            <a:ext cx="625948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/>
              <a:t>마이 페이지 화면</a:t>
            </a:r>
            <a:endParaRPr lang="en-US" altLang="ko-KR" sz="2000" dirty="0" smtClean="0"/>
          </a:p>
          <a:p>
            <a:pPr algn="ctr"/>
            <a:r>
              <a:rPr lang="en-US" altLang="ko-KR" sz="2000" dirty="0" smtClean="0"/>
              <a:t>-</a:t>
            </a:r>
            <a:r>
              <a:rPr lang="ko-KR" altLang="en-US" sz="2000" dirty="0" smtClean="0"/>
              <a:t>회원 정보 확인 </a:t>
            </a:r>
            <a:r>
              <a:rPr lang="en-US" altLang="ko-KR" sz="2000" dirty="0" smtClean="0"/>
              <a:t>/ </a:t>
            </a:r>
            <a:r>
              <a:rPr lang="ko-KR" altLang="en-US" sz="2000" dirty="0" smtClean="0"/>
              <a:t>수정</a:t>
            </a:r>
            <a:r>
              <a:rPr lang="en-US" altLang="ko-KR" sz="2000" dirty="0" smtClean="0"/>
              <a:t>-</a:t>
            </a:r>
          </a:p>
          <a:p>
            <a:pPr algn="ctr"/>
            <a:r>
              <a:rPr lang="en-US" altLang="ko-KR" sz="2000" dirty="0" smtClean="0"/>
              <a:t>-</a:t>
            </a:r>
            <a:r>
              <a:rPr lang="ko-KR" altLang="en-US" sz="2000" dirty="0" smtClean="0"/>
              <a:t>회원 탈퇴</a:t>
            </a:r>
            <a:r>
              <a:rPr lang="en-US" altLang="ko-KR" sz="2000" dirty="0" smtClean="0"/>
              <a:t>-</a:t>
            </a:r>
          </a:p>
          <a:p>
            <a:pPr algn="ctr"/>
            <a:endParaRPr lang="en-US" altLang="ko-KR" sz="2000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0767" y="1406361"/>
            <a:ext cx="9030960" cy="79068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732415" y="1095114"/>
            <a:ext cx="3566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/>
              <a:t>Front/</a:t>
            </a:r>
            <a:r>
              <a:rPr lang="en-US" altLang="ko-KR" sz="1600" dirty="0" err="1" smtClean="0"/>
              <a:t>myPage</a:t>
            </a:r>
            <a:r>
              <a:rPr lang="en-US" altLang="ko-KR" sz="1600" dirty="0" smtClean="0"/>
              <a:t>/</a:t>
            </a:r>
            <a:r>
              <a:rPr lang="en-US" altLang="ko-KR" sz="1600" dirty="0" err="1" smtClean="0"/>
              <a:t>index.jsp</a:t>
            </a:r>
            <a:endParaRPr lang="en-US" altLang="ko-KR" sz="16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746" y="2174877"/>
            <a:ext cx="7428322" cy="4203039"/>
          </a:xfrm>
          <a:prstGeom prst="rect">
            <a:avLst/>
          </a:prstGeom>
        </p:spPr>
      </p:pic>
      <p:sp>
        <p:nvSpPr>
          <p:cNvPr id="39" name="직사각형 38"/>
          <p:cNvSpPr/>
          <p:nvPr/>
        </p:nvSpPr>
        <p:spPr>
          <a:xfrm>
            <a:off x="4203700" y="2965563"/>
            <a:ext cx="3556000" cy="305413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dirty="0" smtClean="0"/>
          </a:p>
        </p:txBody>
      </p:sp>
      <p:sp>
        <p:nvSpPr>
          <p:cNvPr id="5" name="직사각형 4"/>
          <p:cNvSpPr/>
          <p:nvPr/>
        </p:nvSpPr>
        <p:spPr>
          <a:xfrm>
            <a:off x="2038350" y="3377432"/>
            <a:ext cx="1144500" cy="13335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 smtClean="0"/>
              <a:t>- </a:t>
            </a:r>
            <a:r>
              <a:rPr lang="ko-KR" altLang="en-US" sz="900" dirty="0" smtClean="0"/>
              <a:t>회원 탈퇴</a:t>
            </a:r>
            <a:endParaRPr lang="ko-KR" altLang="en-US" sz="900" dirty="0"/>
          </a:p>
        </p:txBody>
      </p:sp>
      <p:sp>
        <p:nvSpPr>
          <p:cNvPr id="7" name="TextBox 6"/>
          <p:cNvSpPr txBox="1"/>
          <p:nvPr/>
        </p:nvSpPr>
        <p:spPr>
          <a:xfrm>
            <a:off x="4686300" y="3192409"/>
            <a:ext cx="2349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회원 탈퇴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8229" y="3668648"/>
            <a:ext cx="2606941" cy="2019071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8375356" y="1275864"/>
            <a:ext cx="2136371" cy="31560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검색 박스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78389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06584" y="2647406"/>
            <a:ext cx="1105117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600" dirty="0" smtClean="0"/>
              <a:t>구매 이력 화면</a:t>
            </a:r>
            <a:endParaRPr lang="ko-KR" altLang="en-US" sz="9600" dirty="0"/>
          </a:p>
        </p:txBody>
      </p:sp>
    </p:spTree>
    <p:extLst>
      <p:ext uri="{BB962C8B-B14F-4D97-AF65-F5344CB8AC3E}">
        <p14:creationId xmlns:p14="http://schemas.microsoft.com/office/powerpoint/2010/main" val="3003319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460568" y="159300"/>
            <a:ext cx="62594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/>
              <a:t>구매 이력 화면</a:t>
            </a:r>
            <a:endParaRPr lang="en-US" altLang="ko-KR" sz="2000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0767" y="1406361"/>
            <a:ext cx="9030960" cy="79068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807229" y="627205"/>
            <a:ext cx="3566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/>
              <a:t>Front/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746" y="2174877"/>
            <a:ext cx="7428322" cy="4203039"/>
          </a:xfrm>
          <a:prstGeom prst="rect">
            <a:avLst/>
          </a:prstGeom>
        </p:spPr>
      </p:pic>
      <p:sp>
        <p:nvSpPr>
          <p:cNvPr id="39" name="직사각형 38"/>
          <p:cNvSpPr/>
          <p:nvPr/>
        </p:nvSpPr>
        <p:spPr>
          <a:xfrm>
            <a:off x="4203700" y="2901143"/>
            <a:ext cx="3556000" cy="311855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dirty="0" smtClean="0"/>
          </a:p>
        </p:txBody>
      </p:sp>
      <p:sp>
        <p:nvSpPr>
          <p:cNvPr id="5" name="직사각형 4"/>
          <p:cNvSpPr/>
          <p:nvPr/>
        </p:nvSpPr>
        <p:spPr>
          <a:xfrm>
            <a:off x="1718310" y="3778480"/>
            <a:ext cx="1221047" cy="1700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900" smtClean="0"/>
              <a:t>구매 이력</a:t>
            </a:r>
            <a:endParaRPr lang="ko-KR" altLang="en-US" sz="900" dirty="0"/>
          </a:p>
        </p:txBody>
      </p:sp>
      <p:sp>
        <p:nvSpPr>
          <p:cNvPr id="7" name="TextBox 6"/>
          <p:cNvSpPr txBox="1"/>
          <p:nvPr/>
        </p:nvSpPr>
        <p:spPr>
          <a:xfrm>
            <a:off x="4686300" y="3107063"/>
            <a:ext cx="2349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mtClean="0"/>
              <a:t>구매 이력</a:t>
            </a:r>
            <a:endParaRPr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2926" y="4086537"/>
            <a:ext cx="3417548" cy="954098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8375356" y="1327926"/>
            <a:ext cx="2136371" cy="31560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검색 박스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31339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06584" y="2647406"/>
            <a:ext cx="1105117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600" dirty="0" smtClean="0"/>
              <a:t>문의 이력 화면</a:t>
            </a:r>
            <a:endParaRPr lang="ko-KR" altLang="en-US" sz="9600" dirty="0"/>
          </a:p>
        </p:txBody>
      </p:sp>
    </p:spTree>
    <p:extLst>
      <p:ext uri="{BB962C8B-B14F-4D97-AF65-F5344CB8AC3E}">
        <p14:creationId xmlns:p14="http://schemas.microsoft.com/office/powerpoint/2010/main" val="1583590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460568" y="159300"/>
            <a:ext cx="62594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/>
              <a:t>문의 이력 화면</a:t>
            </a:r>
            <a:endParaRPr lang="en-US" altLang="ko-KR" sz="2000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0767" y="1406361"/>
            <a:ext cx="9030960" cy="79068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807229" y="627205"/>
            <a:ext cx="3566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/>
              <a:t>Front/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746" y="2174877"/>
            <a:ext cx="7428322" cy="4203039"/>
          </a:xfrm>
          <a:prstGeom prst="rect">
            <a:avLst/>
          </a:prstGeom>
        </p:spPr>
      </p:pic>
      <p:sp>
        <p:nvSpPr>
          <p:cNvPr id="39" name="직사각형 38"/>
          <p:cNvSpPr/>
          <p:nvPr/>
        </p:nvSpPr>
        <p:spPr>
          <a:xfrm>
            <a:off x="4203700" y="2901143"/>
            <a:ext cx="3556000" cy="311855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dirty="0" smtClean="0"/>
          </a:p>
        </p:txBody>
      </p:sp>
      <p:sp>
        <p:nvSpPr>
          <p:cNvPr id="5" name="직사각형 4"/>
          <p:cNvSpPr/>
          <p:nvPr/>
        </p:nvSpPr>
        <p:spPr>
          <a:xfrm>
            <a:off x="1719176" y="3940234"/>
            <a:ext cx="1221047" cy="23133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/>
              <a:t>문의 이력</a:t>
            </a:r>
            <a:endParaRPr lang="ko-KR" altLang="en-US" sz="900" dirty="0"/>
          </a:p>
        </p:txBody>
      </p:sp>
      <p:sp>
        <p:nvSpPr>
          <p:cNvPr id="7" name="TextBox 6"/>
          <p:cNvSpPr txBox="1"/>
          <p:nvPr/>
        </p:nvSpPr>
        <p:spPr>
          <a:xfrm>
            <a:off x="4686300" y="3107063"/>
            <a:ext cx="2349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문의 이력</a:t>
            </a:r>
            <a:endParaRPr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2926" y="4086537"/>
            <a:ext cx="3417548" cy="954098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8375356" y="1273200"/>
            <a:ext cx="2136371" cy="31560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검색 박스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99243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57052" y="2063932"/>
            <a:ext cx="1105117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600" dirty="0" smtClean="0"/>
              <a:t>맞춤 건강 추천 </a:t>
            </a:r>
            <a:endParaRPr lang="en-US" altLang="ko-KR" sz="9600" dirty="0" smtClean="0"/>
          </a:p>
          <a:p>
            <a:pPr algn="ctr"/>
            <a:r>
              <a:rPr lang="ko-KR" altLang="en-US" sz="9600" dirty="0" smtClean="0"/>
              <a:t>결과 화면</a:t>
            </a:r>
            <a:endParaRPr lang="ko-KR" altLang="en-US" sz="9600" dirty="0"/>
          </a:p>
        </p:txBody>
      </p:sp>
    </p:spTree>
    <p:extLst>
      <p:ext uri="{BB962C8B-B14F-4D97-AF65-F5344CB8AC3E}">
        <p14:creationId xmlns:p14="http://schemas.microsoft.com/office/powerpoint/2010/main" val="3751982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460568" y="159300"/>
            <a:ext cx="62594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/>
              <a:t>맞춤 건강 추천 결과 화면</a:t>
            </a:r>
            <a:endParaRPr lang="ko-KR" altLang="en-US" sz="20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0767" y="1406361"/>
            <a:ext cx="9030960" cy="79068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807229" y="627205"/>
            <a:ext cx="3566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/>
              <a:t>Front/</a:t>
            </a:r>
            <a:r>
              <a:rPr lang="en-US" altLang="ko-KR" sz="1600" dirty="0" err="1" smtClean="0"/>
              <a:t>myPage</a:t>
            </a:r>
            <a:r>
              <a:rPr lang="en-US" altLang="ko-KR" sz="1600" dirty="0" smtClean="0"/>
              <a:t>/</a:t>
            </a:r>
            <a:r>
              <a:rPr lang="en-US" altLang="ko-KR" sz="1600" dirty="0" err="1" smtClean="0"/>
              <a:t>index.jsp</a:t>
            </a:r>
            <a:endParaRPr lang="en-US" altLang="ko-KR" sz="16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1931" y="2176472"/>
            <a:ext cx="7428322" cy="4203039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1850044" y="4171813"/>
            <a:ext cx="1221047" cy="23133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/>
              <a:t>맞춤 건강 추천 결과</a:t>
            </a:r>
            <a:endParaRPr lang="ko-KR" altLang="en-US" sz="900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1668" y="1938778"/>
            <a:ext cx="3500856" cy="4928742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8375356" y="1329521"/>
            <a:ext cx="2136371" cy="31560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검색 박스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05102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933304" y="2569029"/>
            <a:ext cx="1105117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600" dirty="0" smtClean="0"/>
              <a:t>전체 상품 화면</a:t>
            </a:r>
            <a:endParaRPr lang="ko-KR" altLang="en-US" sz="9600" dirty="0"/>
          </a:p>
        </p:txBody>
      </p:sp>
    </p:spTree>
    <p:extLst>
      <p:ext uri="{BB962C8B-B14F-4D97-AF65-F5344CB8AC3E}">
        <p14:creationId xmlns:p14="http://schemas.microsoft.com/office/powerpoint/2010/main" val="2575958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477194" y="99753"/>
            <a:ext cx="62594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/>
              <a:t>전체 상품 화면</a:t>
            </a:r>
            <a:endParaRPr lang="en-US" altLang="ko-KR" sz="24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464" y="561417"/>
            <a:ext cx="9517004" cy="538335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35381" y="694972"/>
            <a:ext cx="1005839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900" dirty="0" smtClean="0"/>
              <a:t>전체 상품</a:t>
            </a:r>
            <a:endParaRPr lang="ko-KR" altLang="en-US" sz="900" dirty="0"/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7171040"/>
              </p:ext>
            </p:extLst>
          </p:nvPr>
        </p:nvGraphicFramePr>
        <p:xfrm>
          <a:off x="3607724" y="760511"/>
          <a:ext cx="4979325" cy="228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9775">
                  <a:extLst>
                    <a:ext uri="{9D8B030D-6E8A-4147-A177-3AD203B41FA5}">
                      <a16:colId xmlns:a16="http://schemas.microsoft.com/office/drawing/2014/main" val="1581135504"/>
                    </a:ext>
                  </a:extLst>
                </a:gridCol>
                <a:gridCol w="1659775">
                  <a:extLst>
                    <a:ext uri="{9D8B030D-6E8A-4147-A177-3AD203B41FA5}">
                      <a16:colId xmlns:a16="http://schemas.microsoft.com/office/drawing/2014/main" val="2685210579"/>
                    </a:ext>
                  </a:extLst>
                </a:gridCol>
                <a:gridCol w="1659775">
                  <a:extLst>
                    <a:ext uri="{9D8B030D-6E8A-4147-A177-3AD203B41FA5}">
                      <a16:colId xmlns:a16="http://schemas.microsoft.com/office/drawing/2014/main" val="3759303712"/>
                    </a:ext>
                  </a:extLst>
                </a:gridCol>
              </a:tblGrid>
              <a:tr h="13939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●낮은 가격 순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●높은 가격 순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●등록일 순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0886039"/>
                  </a:ext>
                </a:extLst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6928241" y="172781"/>
            <a:ext cx="2136371" cy="31560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검색 박스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5428211" y="3463111"/>
            <a:ext cx="1047403" cy="4156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7218221" y="3432631"/>
            <a:ext cx="1047403" cy="4156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5464233" y="3607198"/>
            <a:ext cx="1047403" cy="4156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4027515" y="3399380"/>
            <a:ext cx="1047403" cy="4156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3768432" y="3418777"/>
            <a:ext cx="13064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Best </a:t>
            </a:r>
            <a:r>
              <a:rPr lang="ko-KR" altLang="en-US" sz="1000" dirty="0" smtClean="0"/>
              <a:t>상품명</a:t>
            </a:r>
            <a:endParaRPr lang="en-US" altLang="ko-KR" sz="1000" dirty="0" smtClean="0"/>
          </a:p>
          <a:p>
            <a:r>
              <a:rPr lang="ko-KR" altLang="en-US" sz="1000" dirty="0" err="1" smtClean="0"/>
              <a:t>별점</a:t>
            </a:r>
            <a:r>
              <a:rPr lang="en-US" altLang="ko-KR" sz="1000" dirty="0" smtClean="0"/>
              <a:t>: </a:t>
            </a:r>
            <a:r>
              <a:rPr lang="ko-KR" altLang="en-US" sz="1000" dirty="0" smtClean="0"/>
              <a:t>★ ★ ★ ★☆ </a:t>
            </a:r>
            <a:endParaRPr lang="en-US" altLang="ko-KR" sz="1000" dirty="0" smtClean="0"/>
          </a:p>
          <a:p>
            <a:r>
              <a:rPr lang="ko-KR" altLang="en-US" sz="1000" dirty="0" smtClean="0"/>
              <a:t>가격</a:t>
            </a:r>
            <a:r>
              <a:rPr lang="en-US" altLang="ko-KR" sz="1000" dirty="0" smtClean="0"/>
              <a:t>: 15,000</a:t>
            </a:r>
            <a:r>
              <a:rPr lang="ko-KR" altLang="en-US" sz="1000" dirty="0" smtClean="0"/>
              <a:t>원 </a:t>
            </a:r>
            <a:endParaRPr lang="ko-KR" altLang="en-US" sz="1000" dirty="0"/>
          </a:p>
        </p:txBody>
      </p:sp>
      <p:sp>
        <p:nvSpPr>
          <p:cNvPr id="19" name="TextBox 18"/>
          <p:cNvSpPr txBox="1"/>
          <p:nvPr/>
        </p:nvSpPr>
        <p:spPr>
          <a:xfrm>
            <a:off x="5428211" y="3427090"/>
            <a:ext cx="13064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Best </a:t>
            </a:r>
            <a:r>
              <a:rPr lang="ko-KR" altLang="en-US" sz="1000" dirty="0" smtClean="0"/>
              <a:t>상품명</a:t>
            </a:r>
            <a:endParaRPr lang="en-US" altLang="ko-KR" sz="1000" dirty="0" smtClean="0"/>
          </a:p>
          <a:p>
            <a:r>
              <a:rPr lang="ko-KR" altLang="en-US" sz="1000" dirty="0" err="1" smtClean="0"/>
              <a:t>별점</a:t>
            </a:r>
            <a:r>
              <a:rPr lang="en-US" altLang="ko-KR" sz="1000" dirty="0" smtClean="0"/>
              <a:t>: </a:t>
            </a:r>
            <a:r>
              <a:rPr lang="ko-KR" altLang="en-US" sz="1000" dirty="0" smtClean="0"/>
              <a:t>★ ★ ★ ★☆ </a:t>
            </a:r>
            <a:endParaRPr lang="en-US" altLang="ko-KR" sz="1000" dirty="0" smtClean="0"/>
          </a:p>
          <a:p>
            <a:r>
              <a:rPr lang="ko-KR" altLang="en-US" sz="1000" dirty="0" smtClean="0"/>
              <a:t>가격</a:t>
            </a:r>
            <a:r>
              <a:rPr lang="en-US" altLang="ko-KR" sz="1000" dirty="0" smtClean="0"/>
              <a:t>: 15,000</a:t>
            </a:r>
            <a:r>
              <a:rPr lang="ko-KR" altLang="en-US" sz="1000" dirty="0" smtClean="0"/>
              <a:t>원 </a:t>
            </a:r>
            <a:endParaRPr lang="ko-KR" altLang="en-US" sz="1000" dirty="0"/>
          </a:p>
        </p:txBody>
      </p:sp>
      <p:sp>
        <p:nvSpPr>
          <p:cNvPr id="20" name="TextBox 19"/>
          <p:cNvSpPr txBox="1"/>
          <p:nvPr/>
        </p:nvSpPr>
        <p:spPr>
          <a:xfrm>
            <a:off x="7085220" y="3413230"/>
            <a:ext cx="13064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Best </a:t>
            </a:r>
            <a:r>
              <a:rPr lang="ko-KR" altLang="en-US" sz="1000" dirty="0" smtClean="0"/>
              <a:t>상품명</a:t>
            </a:r>
            <a:endParaRPr lang="en-US" altLang="ko-KR" sz="1000" dirty="0" smtClean="0"/>
          </a:p>
          <a:p>
            <a:r>
              <a:rPr lang="ko-KR" altLang="en-US" sz="1000" dirty="0" err="1" smtClean="0"/>
              <a:t>별점</a:t>
            </a:r>
            <a:r>
              <a:rPr lang="en-US" altLang="ko-KR" sz="1000" dirty="0" smtClean="0"/>
              <a:t>: </a:t>
            </a:r>
            <a:r>
              <a:rPr lang="ko-KR" altLang="en-US" sz="1000" dirty="0" smtClean="0"/>
              <a:t>★ ★ ★ ★☆ </a:t>
            </a:r>
            <a:endParaRPr lang="en-US" altLang="ko-KR" sz="1000" dirty="0" smtClean="0"/>
          </a:p>
          <a:p>
            <a:r>
              <a:rPr lang="ko-KR" altLang="en-US" sz="1000" dirty="0" smtClean="0"/>
              <a:t>가격</a:t>
            </a:r>
            <a:r>
              <a:rPr lang="en-US" altLang="ko-KR" sz="1000" dirty="0" smtClean="0"/>
              <a:t>: 15,000</a:t>
            </a:r>
            <a:r>
              <a:rPr lang="ko-KR" altLang="en-US" sz="1000" dirty="0" smtClean="0"/>
              <a:t>원 </a:t>
            </a:r>
            <a:endParaRPr lang="ko-KR" altLang="en-US" sz="1000" dirty="0"/>
          </a:p>
        </p:txBody>
      </p:sp>
      <p:sp>
        <p:nvSpPr>
          <p:cNvPr id="21" name="TextBox 20"/>
          <p:cNvSpPr txBox="1"/>
          <p:nvPr/>
        </p:nvSpPr>
        <p:spPr>
          <a:xfrm>
            <a:off x="3768432" y="5970967"/>
            <a:ext cx="13064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/>
              <a:t>상품명</a:t>
            </a:r>
            <a:endParaRPr lang="en-US" altLang="ko-KR" sz="1000" dirty="0" smtClean="0"/>
          </a:p>
          <a:p>
            <a:r>
              <a:rPr lang="ko-KR" altLang="en-US" sz="1000" dirty="0" err="1" smtClean="0"/>
              <a:t>별점</a:t>
            </a:r>
            <a:r>
              <a:rPr lang="en-US" altLang="ko-KR" sz="1000" dirty="0" smtClean="0"/>
              <a:t>: </a:t>
            </a:r>
            <a:r>
              <a:rPr lang="ko-KR" altLang="en-US" sz="1000" dirty="0" smtClean="0"/>
              <a:t>★ ★ ★ ★☆ </a:t>
            </a:r>
            <a:endParaRPr lang="en-US" altLang="ko-KR" sz="1000" dirty="0" smtClean="0"/>
          </a:p>
          <a:p>
            <a:r>
              <a:rPr lang="ko-KR" altLang="en-US" sz="1000" dirty="0" smtClean="0"/>
              <a:t>가격</a:t>
            </a:r>
            <a:r>
              <a:rPr lang="en-US" altLang="ko-KR" sz="1000" dirty="0" smtClean="0"/>
              <a:t>: 15,000</a:t>
            </a:r>
            <a:r>
              <a:rPr lang="ko-KR" altLang="en-US" sz="1000" dirty="0" smtClean="0"/>
              <a:t>원 </a:t>
            </a:r>
            <a:endParaRPr lang="ko-KR" altLang="en-US" sz="1000" dirty="0"/>
          </a:p>
        </p:txBody>
      </p:sp>
      <p:sp>
        <p:nvSpPr>
          <p:cNvPr id="22" name="TextBox 21"/>
          <p:cNvSpPr txBox="1"/>
          <p:nvPr/>
        </p:nvSpPr>
        <p:spPr>
          <a:xfrm>
            <a:off x="5428211" y="5970967"/>
            <a:ext cx="13064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/>
              <a:t>상품명</a:t>
            </a:r>
            <a:endParaRPr lang="en-US" altLang="ko-KR" sz="1000" dirty="0" smtClean="0"/>
          </a:p>
          <a:p>
            <a:r>
              <a:rPr lang="ko-KR" altLang="en-US" sz="1000" dirty="0" err="1" smtClean="0"/>
              <a:t>별점</a:t>
            </a:r>
            <a:r>
              <a:rPr lang="en-US" altLang="ko-KR" sz="1000" dirty="0" smtClean="0"/>
              <a:t>: </a:t>
            </a:r>
            <a:r>
              <a:rPr lang="ko-KR" altLang="en-US" sz="1000" dirty="0" smtClean="0"/>
              <a:t>★ ★ ★ ★☆ </a:t>
            </a:r>
            <a:endParaRPr lang="en-US" altLang="ko-KR" sz="1000" dirty="0" smtClean="0"/>
          </a:p>
          <a:p>
            <a:r>
              <a:rPr lang="ko-KR" altLang="en-US" sz="1000" dirty="0" smtClean="0"/>
              <a:t>가격</a:t>
            </a:r>
            <a:r>
              <a:rPr lang="en-US" altLang="ko-KR" sz="1000" dirty="0" smtClean="0"/>
              <a:t>: 15,000</a:t>
            </a:r>
            <a:r>
              <a:rPr lang="ko-KR" altLang="en-US" sz="1000" dirty="0" smtClean="0"/>
              <a:t>원 </a:t>
            </a:r>
            <a:endParaRPr lang="ko-KR" altLang="en-US" sz="1000" dirty="0"/>
          </a:p>
        </p:txBody>
      </p:sp>
      <p:sp>
        <p:nvSpPr>
          <p:cNvPr id="23" name="TextBox 22"/>
          <p:cNvSpPr txBox="1"/>
          <p:nvPr/>
        </p:nvSpPr>
        <p:spPr>
          <a:xfrm>
            <a:off x="7085220" y="5971962"/>
            <a:ext cx="13064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/>
              <a:t>상품명</a:t>
            </a:r>
            <a:endParaRPr lang="en-US" altLang="ko-KR" sz="1000" dirty="0" smtClean="0"/>
          </a:p>
          <a:p>
            <a:r>
              <a:rPr lang="ko-KR" altLang="en-US" sz="1000" dirty="0" err="1" smtClean="0"/>
              <a:t>별점</a:t>
            </a:r>
            <a:r>
              <a:rPr lang="en-US" altLang="ko-KR" sz="1000" dirty="0" smtClean="0"/>
              <a:t>: </a:t>
            </a:r>
            <a:r>
              <a:rPr lang="ko-KR" altLang="en-US" sz="1000" dirty="0" smtClean="0"/>
              <a:t>★ ★ ★ ★☆ </a:t>
            </a:r>
            <a:endParaRPr lang="en-US" altLang="ko-KR" sz="1000" dirty="0" smtClean="0"/>
          </a:p>
          <a:p>
            <a:r>
              <a:rPr lang="ko-KR" altLang="en-US" sz="1000" dirty="0" smtClean="0"/>
              <a:t>가격</a:t>
            </a:r>
            <a:r>
              <a:rPr lang="en-US" altLang="ko-KR" sz="1000" dirty="0" smtClean="0"/>
              <a:t>: 15,000</a:t>
            </a:r>
            <a:r>
              <a:rPr lang="ko-KR" altLang="en-US" sz="1000" dirty="0" smtClean="0"/>
              <a:t>원 </a:t>
            </a:r>
            <a:endParaRPr lang="ko-KR" altLang="en-US" sz="1000" dirty="0"/>
          </a:p>
        </p:txBody>
      </p:sp>
      <p:sp>
        <p:nvSpPr>
          <p:cNvPr id="24" name="직사각형 23"/>
          <p:cNvSpPr/>
          <p:nvPr/>
        </p:nvSpPr>
        <p:spPr>
          <a:xfrm>
            <a:off x="7296531" y="2012957"/>
            <a:ext cx="1041584" cy="4738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BEST</a:t>
            </a:r>
            <a:endParaRPr lang="ko-KR" altLang="en-US" dirty="0"/>
          </a:p>
        </p:txBody>
      </p:sp>
      <p:sp>
        <p:nvSpPr>
          <p:cNvPr id="28" name="직사각형 27"/>
          <p:cNvSpPr/>
          <p:nvPr/>
        </p:nvSpPr>
        <p:spPr>
          <a:xfrm>
            <a:off x="5659581" y="2012162"/>
            <a:ext cx="1041584" cy="4738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BEST</a:t>
            </a:r>
            <a:endParaRPr lang="ko-KR" altLang="en-US" dirty="0"/>
          </a:p>
        </p:txBody>
      </p:sp>
      <p:sp>
        <p:nvSpPr>
          <p:cNvPr id="29" name="직사각형 28"/>
          <p:cNvSpPr/>
          <p:nvPr/>
        </p:nvSpPr>
        <p:spPr>
          <a:xfrm>
            <a:off x="3900883" y="2012163"/>
            <a:ext cx="1041584" cy="4738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BEST</a:t>
            </a:r>
            <a:endParaRPr lang="ko-KR" altLang="en-US" dirty="0"/>
          </a:p>
        </p:txBody>
      </p:sp>
      <p:sp>
        <p:nvSpPr>
          <p:cNvPr id="30" name="직사각형 29"/>
          <p:cNvSpPr/>
          <p:nvPr/>
        </p:nvSpPr>
        <p:spPr>
          <a:xfrm>
            <a:off x="3900883" y="4803772"/>
            <a:ext cx="1041584" cy="4738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일반</a:t>
            </a:r>
            <a:endParaRPr lang="en-US" altLang="ko-KR" dirty="0"/>
          </a:p>
        </p:txBody>
      </p:sp>
      <p:sp>
        <p:nvSpPr>
          <p:cNvPr id="33" name="직사각형 32"/>
          <p:cNvSpPr/>
          <p:nvPr/>
        </p:nvSpPr>
        <p:spPr>
          <a:xfrm>
            <a:off x="5582830" y="4798227"/>
            <a:ext cx="1041584" cy="4738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일반</a:t>
            </a:r>
            <a:endParaRPr lang="en-US" altLang="ko-KR" dirty="0"/>
          </a:p>
        </p:txBody>
      </p:sp>
      <p:sp>
        <p:nvSpPr>
          <p:cNvPr id="34" name="직사각형 33"/>
          <p:cNvSpPr/>
          <p:nvPr/>
        </p:nvSpPr>
        <p:spPr>
          <a:xfrm>
            <a:off x="7214895" y="4792685"/>
            <a:ext cx="1041584" cy="4738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일반</a:t>
            </a:r>
            <a:endParaRPr lang="en-US" altLang="ko-KR" dirty="0"/>
          </a:p>
        </p:txBody>
      </p:sp>
      <p:sp>
        <p:nvSpPr>
          <p:cNvPr id="35" name="직사각형 34"/>
          <p:cNvSpPr/>
          <p:nvPr/>
        </p:nvSpPr>
        <p:spPr>
          <a:xfrm>
            <a:off x="1828799" y="1228531"/>
            <a:ext cx="1172096" cy="2987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/>
              <a:t>전체</a:t>
            </a:r>
            <a:endParaRPr lang="en-US" altLang="ko-KR" sz="800" dirty="0" smtClean="0"/>
          </a:p>
          <a:p>
            <a:pPr algn="ctr"/>
            <a:endParaRPr lang="ko-KR" altLang="en-US" sz="800" dirty="0"/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2853" y="6539330"/>
            <a:ext cx="2410161" cy="346021"/>
          </a:xfrm>
          <a:prstGeom prst="rect">
            <a:avLst/>
          </a:prstGeom>
        </p:spPr>
      </p:pic>
      <p:sp>
        <p:nvSpPr>
          <p:cNvPr id="41" name="직사각형 40"/>
          <p:cNvSpPr/>
          <p:nvPr/>
        </p:nvSpPr>
        <p:spPr>
          <a:xfrm>
            <a:off x="1803862" y="4029595"/>
            <a:ext cx="1803862" cy="2170103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/>
          <p:cNvSpPr/>
          <p:nvPr/>
        </p:nvSpPr>
        <p:spPr>
          <a:xfrm>
            <a:off x="1828799" y="1489230"/>
            <a:ext cx="1172096" cy="2987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/>
              <a:t>기능별</a:t>
            </a:r>
            <a:endParaRPr lang="en-US" altLang="ko-KR" sz="800" dirty="0" smtClean="0"/>
          </a:p>
          <a:p>
            <a:pPr algn="ctr"/>
            <a:endParaRPr lang="ko-KR" altLang="en-US" sz="800" dirty="0"/>
          </a:p>
        </p:txBody>
      </p:sp>
      <p:sp>
        <p:nvSpPr>
          <p:cNvPr id="46" name="직사각형 45"/>
          <p:cNvSpPr/>
          <p:nvPr/>
        </p:nvSpPr>
        <p:spPr>
          <a:xfrm>
            <a:off x="1828799" y="1740402"/>
            <a:ext cx="1172096" cy="2987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dirty="0" err="1" smtClean="0"/>
              <a:t>성분별</a:t>
            </a:r>
            <a:endParaRPr lang="en-US" altLang="ko-KR" sz="800" dirty="0" smtClean="0"/>
          </a:p>
          <a:p>
            <a:pPr algn="ctr"/>
            <a:endParaRPr lang="ko-KR" altLang="en-US" sz="800" dirty="0"/>
          </a:p>
        </p:txBody>
      </p:sp>
      <p:sp>
        <p:nvSpPr>
          <p:cNvPr id="53" name="직사각형 52"/>
          <p:cNvSpPr/>
          <p:nvPr/>
        </p:nvSpPr>
        <p:spPr>
          <a:xfrm>
            <a:off x="1830232" y="1979928"/>
            <a:ext cx="1172096" cy="2987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dirty="0" err="1" smtClean="0"/>
              <a:t>대상별</a:t>
            </a:r>
            <a:endParaRPr lang="en-US" altLang="ko-KR" sz="800" dirty="0" smtClean="0"/>
          </a:p>
        </p:txBody>
      </p:sp>
      <p:sp>
        <p:nvSpPr>
          <p:cNvPr id="5" name="직사각형 4"/>
          <p:cNvSpPr/>
          <p:nvPr/>
        </p:nvSpPr>
        <p:spPr>
          <a:xfrm>
            <a:off x="1741691" y="2319904"/>
            <a:ext cx="1737358" cy="217646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2979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477194" y="99753"/>
            <a:ext cx="62594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/>
              <a:t>전체 상품 화면</a:t>
            </a:r>
            <a:endParaRPr lang="en-US" altLang="ko-KR" sz="24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340" y="533983"/>
            <a:ext cx="9517004" cy="538335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42140" y="688309"/>
            <a:ext cx="1878677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900" dirty="0" smtClean="0"/>
              <a:t>전체 상품</a:t>
            </a:r>
            <a:endParaRPr lang="en-US" altLang="ko-KR" sz="900" dirty="0" smtClean="0"/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7171040"/>
              </p:ext>
            </p:extLst>
          </p:nvPr>
        </p:nvGraphicFramePr>
        <p:xfrm>
          <a:off x="3607724" y="760511"/>
          <a:ext cx="4979325" cy="228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9775">
                  <a:extLst>
                    <a:ext uri="{9D8B030D-6E8A-4147-A177-3AD203B41FA5}">
                      <a16:colId xmlns:a16="http://schemas.microsoft.com/office/drawing/2014/main" val="1581135504"/>
                    </a:ext>
                  </a:extLst>
                </a:gridCol>
                <a:gridCol w="1659775">
                  <a:extLst>
                    <a:ext uri="{9D8B030D-6E8A-4147-A177-3AD203B41FA5}">
                      <a16:colId xmlns:a16="http://schemas.microsoft.com/office/drawing/2014/main" val="2685210579"/>
                    </a:ext>
                  </a:extLst>
                </a:gridCol>
                <a:gridCol w="1659775">
                  <a:extLst>
                    <a:ext uri="{9D8B030D-6E8A-4147-A177-3AD203B41FA5}">
                      <a16:colId xmlns:a16="http://schemas.microsoft.com/office/drawing/2014/main" val="3759303712"/>
                    </a:ext>
                  </a:extLst>
                </a:gridCol>
              </a:tblGrid>
              <a:tr h="13939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●낮은 가격 순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●높은 가격 순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●등록일 순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0886039"/>
                  </a:ext>
                </a:extLst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6928241" y="172781"/>
            <a:ext cx="2136371" cy="31560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검색 박스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5428211" y="3463111"/>
            <a:ext cx="1047403" cy="4156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7218221" y="3432631"/>
            <a:ext cx="1047403" cy="4156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5464233" y="3607198"/>
            <a:ext cx="1047403" cy="4156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4027515" y="3399380"/>
            <a:ext cx="1047403" cy="4156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3768432" y="3418777"/>
            <a:ext cx="13064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Best </a:t>
            </a:r>
            <a:r>
              <a:rPr lang="ko-KR" altLang="en-US" sz="1000" dirty="0" smtClean="0"/>
              <a:t>상품명</a:t>
            </a:r>
            <a:endParaRPr lang="en-US" altLang="ko-KR" sz="1000" dirty="0" smtClean="0"/>
          </a:p>
          <a:p>
            <a:r>
              <a:rPr lang="ko-KR" altLang="en-US" sz="1000" dirty="0" err="1" smtClean="0"/>
              <a:t>별점</a:t>
            </a:r>
            <a:r>
              <a:rPr lang="en-US" altLang="ko-KR" sz="1000" dirty="0" smtClean="0"/>
              <a:t>: </a:t>
            </a:r>
            <a:r>
              <a:rPr lang="ko-KR" altLang="en-US" sz="1000" dirty="0" smtClean="0"/>
              <a:t>★ ★ ★ ★☆ </a:t>
            </a:r>
            <a:endParaRPr lang="en-US" altLang="ko-KR" sz="1000" dirty="0" smtClean="0"/>
          </a:p>
          <a:p>
            <a:r>
              <a:rPr lang="ko-KR" altLang="en-US" sz="1000" dirty="0" smtClean="0"/>
              <a:t>가격</a:t>
            </a:r>
            <a:r>
              <a:rPr lang="en-US" altLang="ko-KR" sz="1000" dirty="0" smtClean="0"/>
              <a:t>: 15,000</a:t>
            </a:r>
            <a:r>
              <a:rPr lang="ko-KR" altLang="en-US" sz="1000" dirty="0" smtClean="0"/>
              <a:t>원 </a:t>
            </a:r>
            <a:endParaRPr lang="ko-KR" altLang="en-US" sz="1000" dirty="0"/>
          </a:p>
        </p:txBody>
      </p:sp>
      <p:sp>
        <p:nvSpPr>
          <p:cNvPr id="19" name="TextBox 18"/>
          <p:cNvSpPr txBox="1"/>
          <p:nvPr/>
        </p:nvSpPr>
        <p:spPr>
          <a:xfrm>
            <a:off x="5428211" y="3427090"/>
            <a:ext cx="13064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Best </a:t>
            </a:r>
            <a:r>
              <a:rPr lang="ko-KR" altLang="en-US" sz="1000" dirty="0" smtClean="0"/>
              <a:t>상품명</a:t>
            </a:r>
            <a:endParaRPr lang="en-US" altLang="ko-KR" sz="1000" dirty="0" smtClean="0"/>
          </a:p>
          <a:p>
            <a:r>
              <a:rPr lang="ko-KR" altLang="en-US" sz="1000" dirty="0" err="1" smtClean="0"/>
              <a:t>별점</a:t>
            </a:r>
            <a:r>
              <a:rPr lang="en-US" altLang="ko-KR" sz="1000" dirty="0" smtClean="0"/>
              <a:t>: </a:t>
            </a:r>
            <a:r>
              <a:rPr lang="ko-KR" altLang="en-US" sz="1000" dirty="0" smtClean="0"/>
              <a:t>★ ★ ★ ★☆ </a:t>
            </a:r>
            <a:endParaRPr lang="en-US" altLang="ko-KR" sz="1000" dirty="0" smtClean="0"/>
          </a:p>
          <a:p>
            <a:r>
              <a:rPr lang="ko-KR" altLang="en-US" sz="1000" dirty="0" smtClean="0"/>
              <a:t>가격</a:t>
            </a:r>
            <a:r>
              <a:rPr lang="en-US" altLang="ko-KR" sz="1000" dirty="0" smtClean="0"/>
              <a:t>: 15,000</a:t>
            </a:r>
            <a:r>
              <a:rPr lang="ko-KR" altLang="en-US" sz="1000" dirty="0" smtClean="0"/>
              <a:t>원 </a:t>
            </a:r>
            <a:endParaRPr lang="ko-KR" altLang="en-US" sz="1000" dirty="0"/>
          </a:p>
        </p:txBody>
      </p:sp>
      <p:sp>
        <p:nvSpPr>
          <p:cNvPr id="20" name="TextBox 19"/>
          <p:cNvSpPr txBox="1"/>
          <p:nvPr/>
        </p:nvSpPr>
        <p:spPr>
          <a:xfrm>
            <a:off x="7085220" y="3413230"/>
            <a:ext cx="13064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Best </a:t>
            </a:r>
            <a:r>
              <a:rPr lang="ko-KR" altLang="en-US" sz="1000" dirty="0" smtClean="0"/>
              <a:t>상품명</a:t>
            </a:r>
            <a:endParaRPr lang="en-US" altLang="ko-KR" sz="1000" dirty="0" smtClean="0"/>
          </a:p>
          <a:p>
            <a:r>
              <a:rPr lang="ko-KR" altLang="en-US" sz="1000" dirty="0" err="1" smtClean="0"/>
              <a:t>별점</a:t>
            </a:r>
            <a:r>
              <a:rPr lang="en-US" altLang="ko-KR" sz="1000" dirty="0" smtClean="0"/>
              <a:t>: </a:t>
            </a:r>
            <a:r>
              <a:rPr lang="ko-KR" altLang="en-US" sz="1000" dirty="0" smtClean="0"/>
              <a:t>★ ★ ★ ★☆ </a:t>
            </a:r>
            <a:endParaRPr lang="en-US" altLang="ko-KR" sz="1000" dirty="0" smtClean="0"/>
          </a:p>
          <a:p>
            <a:r>
              <a:rPr lang="ko-KR" altLang="en-US" sz="1000" dirty="0" smtClean="0"/>
              <a:t>가격</a:t>
            </a:r>
            <a:r>
              <a:rPr lang="en-US" altLang="ko-KR" sz="1000" dirty="0" smtClean="0"/>
              <a:t>: 15,000</a:t>
            </a:r>
            <a:r>
              <a:rPr lang="ko-KR" altLang="en-US" sz="1000" dirty="0" smtClean="0"/>
              <a:t>원 </a:t>
            </a:r>
            <a:endParaRPr lang="ko-KR" altLang="en-US" sz="1000" dirty="0"/>
          </a:p>
        </p:txBody>
      </p:sp>
      <p:sp>
        <p:nvSpPr>
          <p:cNvPr id="21" name="TextBox 20"/>
          <p:cNvSpPr txBox="1"/>
          <p:nvPr/>
        </p:nvSpPr>
        <p:spPr>
          <a:xfrm>
            <a:off x="3768432" y="5970967"/>
            <a:ext cx="13064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/>
              <a:t>상품명</a:t>
            </a:r>
            <a:endParaRPr lang="en-US" altLang="ko-KR" sz="1000" dirty="0" smtClean="0"/>
          </a:p>
          <a:p>
            <a:r>
              <a:rPr lang="ko-KR" altLang="en-US" sz="1000" dirty="0" err="1" smtClean="0"/>
              <a:t>별점</a:t>
            </a:r>
            <a:r>
              <a:rPr lang="en-US" altLang="ko-KR" sz="1000" dirty="0" smtClean="0"/>
              <a:t>: </a:t>
            </a:r>
            <a:r>
              <a:rPr lang="ko-KR" altLang="en-US" sz="1000" dirty="0" smtClean="0"/>
              <a:t>★ ★ ★ ★☆ </a:t>
            </a:r>
            <a:endParaRPr lang="en-US" altLang="ko-KR" sz="1000" dirty="0" smtClean="0"/>
          </a:p>
          <a:p>
            <a:r>
              <a:rPr lang="ko-KR" altLang="en-US" sz="1000" dirty="0" smtClean="0"/>
              <a:t>가격</a:t>
            </a:r>
            <a:r>
              <a:rPr lang="en-US" altLang="ko-KR" sz="1000" dirty="0" smtClean="0"/>
              <a:t>: 15,000</a:t>
            </a:r>
            <a:r>
              <a:rPr lang="ko-KR" altLang="en-US" sz="1000" dirty="0" smtClean="0"/>
              <a:t>원 </a:t>
            </a:r>
            <a:endParaRPr lang="ko-KR" altLang="en-US" sz="1000" dirty="0"/>
          </a:p>
        </p:txBody>
      </p:sp>
      <p:sp>
        <p:nvSpPr>
          <p:cNvPr id="22" name="TextBox 21"/>
          <p:cNvSpPr txBox="1"/>
          <p:nvPr/>
        </p:nvSpPr>
        <p:spPr>
          <a:xfrm>
            <a:off x="5428211" y="5970967"/>
            <a:ext cx="13064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/>
              <a:t>상품명</a:t>
            </a:r>
            <a:endParaRPr lang="en-US" altLang="ko-KR" sz="1000" dirty="0" smtClean="0"/>
          </a:p>
          <a:p>
            <a:r>
              <a:rPr lang="ko-KR" altLang="en-US" sz="1000" dirty="0" err="1" smtClean="0"/>
              <a:t>별점</a:t>
            </a:r>
            <a:r>
              <a:rPr lang="en-US" altLang="ko-KR" sz="1000" dirty="0" smtClean="0"/>
              <a:t>: </a:t>
            </a:r>
            <a:r>
              <a:rPr lang="ko-KR" altLang="en-US" sz="1000" dirty="0" smtClean="0"/>
              <a:t>★ ★ ★ ★☆ </a:t>
            </a:r>
            <a:endParaRPr lang="en-US" altLang="ko-KR" sz="1000" dirty="0" smtClean="0"/>
          </a:p>
          <a:p>
            <a:r>
              <a:rPr lang="ko-KR" altLang="en-US" sz="1000" dirty="0" smtClean="0"/>
              <a:t>가격</a:t>
            </a:r>
            <a:r>
              <a:rPr lang="en-US" altLang="ko-KR" sz="1000" dirty="0" smtClean="0"/>
              <a:t>: 15,000</a:t>
            </a:r>
            <a:r>
              <a:rPr lang="ko-KR" altLang="en-US" sz="1000" dirty="0" smtClean="0"/>
              <a:t>원 </a:t>
            </a:r>
            <a:endParaRPr lang="ko-KR" altLang="en-US" sz="1000" dirty="0"/>
          </a:p>
        </p:txBody>
      </p:sp>
      <p:sp>
        <p:nvSpPr>
          <p:cNvPr id="23" name="TextBox 22"/>
          <p:cNvSpPr txBox="1"/>
          <p:nvPr/>
        </p:nvSpPr>
        <p:spPr>
          <a:xfrm>
            <a:off x="7085220" y="5971962"/>
            <a:ext cx="13064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/>
              <a:t>상품명</a:t>
            </a:r>
            <a:endParaRPr lang="en-US" altLang="ko-KR" sz="1000" dirty="0" smtClean="0"/>
          </a:p>
          <a:p>
            <a:r>
              <a:rPr lang="ko-KR" altLang="en-US" sz="1000" dirty="0" err="1" smtClean="0"/>
              <a:t>별점</a:t>
            </a:r>
            <a:r>
              <a:rPr lang="en-US" altLang="ko-KR" sz="1000" dirty="0" smtClean="0"/>
              <a:t>: </a:t>
            </a:r>
            <a:r>
              <a:rPr lang="ko-KR" altLang="en-US" sz="1000" dirty="0" smtClean="0"/>
              <a:t>★ ★ ★ ★☆ </a:t>
            </a:r>
            <a:endParaRPr lang="en-US" altLang="ko-KR" sz="1000" dirty="0" smtClean="0"/>
          </a:p>
          <a:p>
            <a:r>
              <a:rPr lang="ko-KR" altLang="en-US" sz="1000" dirty="0" smtClean="0"/>
              <a:t>가격</a:t>
            </a:r>
            <a:r>
              <a:rPr lang="en-US" altLang="ko-KR" sz="1000" dirty="0" smtClean="0"/>
              <a:t>: 15,000</a:t>
            </a:r>
            <a:r>
              <a:rPr lang="ko-KR" altLang="en-US" sz="1000" dirty="0" smtClean="0"/>
              <a:t>원 </a:t>
            </a:r>
            <a:endParaRPr lang="ko-KR" altLang="en-US" sz="1000" dirty="0"/>
          </a:p>
        </p:txBody>
      </p:sp>
      <p:sp>
        <p:nvSpPr>
          <p:cNvPr id="24" name="직사각형 23"/>
          <p:cNvSpPr/>
          <p:nvPr/>
        </p:nvSpPr>
        <p:spPr>
          <a:xfrm>
            <a:off x="7296531" y="2012957"/>
            <a:ext cx="1041584" cy="4738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BEST</a:t>
            </a:r>
            <a:endParaRPr lang="ko-KR" altLang="en-US" dirty="0"/>
          </a:p>
        </p:txBody>
      </p:sp>
      <p:sp>
        <p:nvSpPr>
          <p:cNvPr id="28" name="직사각형 27"/>
          <p:cNvSpPr/>
          <p:nvPr/>
        </p:nvSpPr>
        <p:spPr>
          <a:xfrm>
            <a:off x="5659581" y="2012162"/>
            <a:ext cx="1041584" cy="4738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BEST</a:t>
            </a:r>
            <a:endParaRPr lang="ko-KR" altLang="en-US" dirty="0"/>
          </a:p>
        </p:txBody>
      </p:sp>
      <p:sp>
        <p:nvSpPr>
          <p:cNvPr id="29" name="직사각형 28"/>
          <p:cNvSpPr/>
          <p:nvPr/>
        </p:nvSpPr>
        <p:spPr>
          <a:xfrm>
            <a:off x="3900883" y="2012163"/>
            <a:ext cx="1041584" cy="4738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BEST</a:t>
            </a:r>
            <a:endParaRPr lang="ko-KR" altLang="en-US" dirty="0"/>
          </a:p>
        </p:txBody>
      </p:sp>
      <p:sp>
        <p:nvSpPr>
          <p:cNvPr id="30" name="직사각형 29"/>
          <p:cNvSpPr/>
          <p:nvPr/>
        </p:nvSpPr>
        <p:spPr>
          <a:xfrm>
            <a:off x="3900883" y="4803772"/>
            <a:ext cx="1041584" cy="4738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일반</a:t>
            </a:r>
            <a:endParaRPr lang="en-US" altLang="ko-KR" dirty="0"/>
          </a:p>
        </p:txBody>
      </p:sp>
      <p:sp>
        <p:nvSpPr>
          <p:cNvPr id="33" name="직사각형 32"/>
          <p:cNvSpPr/>
          <p:nvPr/>
        </p:nvSpPr>
        <p:spPr>
          <a:xfrm>
            <a:off x="5582830" y="4798227"/>
            <a:ext cx="1041584" cy="4738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일반</a:t>
            </a:r>
            <a:endParaRPr lang="en-US" altLang="ko-KR" dirty="0"/>
          </a:p>
        </p:txBody>
      </p:sp>
      <p:sp>
        <p:nvSpPr>
          <p:cNvPr id="34" name="직사각형 33"/>
          <p:cNvSpPr/>
          <p:nvPr/>
        </p:nvSpPr>
        <p:spPr>
          <a:xfrm>
            <a:off x="7214895" y="4792685"/>
            <a:ext cx="1041584" cy="4738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일반</a:t>
            </a:r>
            <a:endParaRPr lang="en-US" altLang="ko-KR" dirty="0"/>
          </a:p>
        </p:txBody>
      </p:sp>
      <p:sp>
        <p:nvSpPr>
          <p:cNvPr id="35" name="직사각형 34"/>
          <p:cNvSpPr/>
          <p:nvPr/>
        </p:nvSpPr>
        <p:spPr>
          <a:xfrm>
            <a:off x="1869505" y="1270119"/>
            <a:ext cx="980902" cy="25178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전체</a:t>
            </a:r>
            <a:endParaRPr lang="ko-KR" altLang="en-US" sz="1100" dirty="0"/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2853" y="6539330"/>
            <a:ext cx="2410161" cy="346021"/>
          </a:xfrm>
          <a:prstGeom prst="rect">
            <a:avLst/>
          </a:prstGeom>
        </p:spPr>
      </p:pic>
      <p:sp>
        <p:nvSpPr>
          <p:cNvPr id="41" name="직사각형 40"/>
          <p:cNvSpPr/>
          <p:nvPr/>
        </p:nvSpPr>
        <p:spPr>
          <a:xfrm>
            <a:off x="1803862" y="4029595"/>
            <a:ext cx="1803862" cy="2170103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1869505" y="1593741"/>
            <a:ext cx="980902" cy="25178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기능별</a:t>
            </a:r>
            <a:endParaRPr lang="ko-KR" altLang="en-US" sz="1100" dirty="0"/>
          </a:p>
        </p:txBody>
      </p:sp>
      <p:sp>
        <p:nvSpPr>
          <p:cNvPr id="32" name="직사각형 31"/>
          <p:cNvSpPr/>
          <p:nvPr/>
        </p:nvSpPr>
        <p:spPr>
          <a:xfrm>
            <a:off x="1853740" y="3313367"/>
            <a:ext cx="980902" cy="25178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/>
              <a:t>성분별</a:t>
            </a:r>
            <a:endParaRPr lang="ko-KR" altLang="en-US" sz="1100" dirty="0"/>
          </a:p>
        </p:txBody>
      </p:sp>
      <p:sp>
        <p:nvSpPr>
          <p:cNvPr id="38" name="직사각형 37"/>
          <p:cNvSpPr/>
          <p:nvPr/>
        </p:nvSpPr>
        <p:spPr>
          <a:xfrm>
            <a:off x="1956262" y="4181995"/>
            <a:ext cx="1803862" cy="2170103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/>
          <p:cNvSpPr/>
          <p:nvPr/>
        </p:nvSpPr>
        <p:spPr>
          <a:xfrm>
            <a:off x="1815503" y="4992202"/>
            <a:ext cx="980902" cy="25178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/>
              <a:t>대상별</a:t>
            </a:r>
            <a:endParaRPr lang="ko-KR" altLang="en-US" sz="1100" dirty="0"/>
          </a:p>
        </p:txBody>
      </p:sp>
      <p:sp>
        <p:nvSpPr>
          <p:cNvPr id="40" name="직사각형 39"/>
          <p:cNvSpPr/>
          <p:nvPr/>
        </p:nvSpPr>
        <p:spPr>
          <a:xfrm>
            <a:off x="2021867" y="1872883"/>
            <a:ext cx="1459611" cy="140583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171450" indent="-171450">
              <a:buFontTx/>
              <a:buChar char="-"/>
            </a:pPr>
            <a:endParaRPr lang="en-US" altLang="ko-KR" sz="800" dirty="0" smtClean="0"/>
          </a:p>
          <a:p>
            <a:pPr marL="171450" indent="-171450">
              <a:buFontTx/>
              <a:buChar char="-"/>
            </a:pPr>
            <a:r>
              <a:rPr lang="ko-KR" altLang="en-US" sz="800" dirty="0" smtClean="0"/>
              <a:t>혈당</a:t>
            </a:r>
            <a:r>
              <a:rPr lang="en-US" altLang="ko-KR" sz="800" dirty="0" smtClean="0"/>
              <a:t>/ </a:t>
            </a:r>
            <a:r>
              <a:rPr lang="ko-KR" altLang="en-US" sz="800" dirty="0" smtClean="0"/>
              <a:t>혈압</a:t>
            </a:r>
            <a:endParaRPr lang="en-US" altLang="ko-KR" sz="800" dirty="0"/>
          </a:p>
          <a:p>
            <a:pPr marL="171450" indent="-171450">
              <a:buFontTx/>
              <a:buChar char="-"/>
            </a:pPr>
            <a:r>
              <a:rPr lang="ko-KR" altLang="en-US" sz="800" dirty="0" smtClean="0"/>
              <a:t>항산화 면역력</a:t>
            </a:r>
            <a:endParaRPr lang="en-US" altLang="ko-KR" sz="800" dirty="0" smtClean="0"/>
          </a:p>
          <a:p>
            <a:pPr marL="171450" indent="-171450">
              <a:buFontTx/>
              <a:buChar char="-"/>
            </a:pPr>
            <a:r>
              <a:rPr lang="ko-KR" altLang="en-US" sz="800" dirty="0" smtClean="0"/>
              <a:t>염증 </a:t>
            </a:r>
            <a:r>
              <a:rPr lang="ko-KR" altLang="en-US" sz="800" dirty="0" err="1" smtClean="0"/>
              <a:t>항염</a:t>
            </a:r>
            <a:endParaRPr lang="en-US" altLang="ko-KR" sz="800" dirty="0" smtClean="0"/>
          </a:p>
          <a:p>
            <a:pPr marL="171450" indent="-171450">
              <a:buFontTx/>
              <a:buChar char="-"/>
            </a:pPr>
            <a:r>
              <a:rPr lang="ko-KR" altLang="en-US" sz="800" dirty="0" smtClean="0"/>
              <a:t>관절</a:t>
            </a:r>
            <a:r>
              <a:rPr lang="en-US" altLang="ko-KR" sz="800" dirty="0" smtClean="0"/>
              <a:t>/ </a:t>
            </a:r>
            <a:r>
              <a:rPr lang="ko-KR" altLang="en-US" sz="800" dirty="0" smtClean="0"/>
              <a:t>뼈</a:t>
            </a:r>
            <a:r>
              <a:rPr lang="en-US" altLang="ko-KR" sz="800" dirty="0" smtClean="0"/>
              <a:t>/ </a:t>
            </a:r>
            <a:r>
              <a:rPr lang="ko-KR" altLang="en-US" sz="800" dirty="0" smtClean="0"/>
              <a:t>치아</a:t>
            </a:r>
            <a:endParaRPr lang="en-US" altLang="ko-KR" sz="800" dirty="0" smtClean="0"/>
          </a:p>
          <a:p>
            <a:pPr marL="171450" indent="-171450">
              <a:buFontTx/>
              <a:buChar char="-"/>
            </a:pPr>
            <a:r>
              <a:rPr lang="ko-KR" altLang="en-US" sz="800" dirty="0" smtClean="0"/>
              <a:t>피로 회복</a:t>
            </a:r>
            <a:endParaRPr lang="en-US" altLang="ko-KR" sz="800" dirty="0" smtClean="0"/>
          </a:p>
          <a:p>
            <a:pPr marL="171450" indent="-171450">
              <a:buFontTx/>
              <a:buChar char="-"/>
            </a:pPr>
            <a:r>
              <a:rPr lang="ko-KR" altLang="en-US" sz="800" dirty="0" smtClean="0"/>
              <a:t>눈 건강</a:t>
            </a:r>
            <a:endParaRPr lang="en-US" altLang="ko-KR" sz="800" dirty="0" smtClean="0"/>
          </a:p>
          <a:p>
            <a:pPr marL="171450" indent="-171450">
              <a:buFontTx/>
              <a:buChar char="-"/>
            </a:pPr>
            <a:r>
              <a:rPr lang="ko-KR" altLang="en-US" sz="800" dirty="0" smtClean="0"/>
              <a:t>장 건강</a:t>
            </a:r>
            <a:endParaRPr lang="en-US" altLang="ko-KR" sz="800" dirty="0" smtClean="0"/>
          </a:p>
          <a:p>
            <a:pPr marL="171450" indent="-171450">
              <a:buFontTx/>
              <a:buChar char="-"/>
            </a:pPr>
            <a:r>
              <a:rPr lang="ko-KR" altLang="en-US" sz="800" dirty="0" smtClean="0"/>
              <a:t>두뇌 및 기억력</a:t>
            </a:r>
            <a:endParaRPr lang="en-US" altLang="ko-KR" sz="800" dirty="0" smtClean="0"/>
          </a:p>
          <a:p>
            <a:pPr marL="171450" indent="-171450">
              <a:buFontTx/>
              <a:buChar char="-"/>
            </a:pPr>
            <a:r>
              <a:rPr lang="ko-KR" altLang="en-US" sz="800" dirty="0" smtClean="0"/>
              <a:t>위</a:t>
            </a:r>
            <a:r>
              <a:rPr lang="en-US" altLang="ko-KR" sz="800" dirty="0" smtClean="0"/>
              <a:t>/ </a:t>
            </a:r>
            <a:r>
              <a:rPr lang="ko-KR" altLang="en-US" sz="800" dirty="0" smtClean="0"/>
              <a:t>간</a:t>
            </a:r>
            <a:r>
              <a:rPr lang="en-US" altLang="ko-KR" sz="800" dirty="0" smtClean="0"/>
              <a:t>/ </a:t>
            </a:r>
            <a:r>
              <a:rPr lang="ko-KR" altLang="en-US" sz="800" dirty="0" smtClean="0"/>
              <a:t>갑상선</a:t>
            </a:r>
            <a:endParaRPr lang="en-US" altLang="ko-KR" sz="800" dirty="0" smtClean="0"/>
          </a:p>
        </p:txBody>
      </p:sp>
      <p:sp>
        <p:nvSpPr>
          <p:cNvPr id="42" name="직사각형 41"/>
          <p:cNvSpPr/>
          <p:nvPr/>
        </p:nvSpPr>
        <p:spPr>
          <a:xfrm>
            <a:off x="1996930" y="3662701"/>
            <a:ext cx="1459611" cy="11887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171450" indent="-171450">
              <a:buFontTx/>
              <a:buChar char="-"/>
            </a:pPr>
            <a:r>
              <a:rPr lang="ko-KR" altLang="en-US" sz="800" dirty="0" err="1" smtClean="0"/>
              <a:t>폴리코산놀</a:t>
            </a:r>
            <a:endParaRPr lang="en-US" altLang="ko-KR" sz="800" dirty="0" smtClean="0"/>
          </a:p>
          <a:p>
            <a:pPr marL="171450" indent="-171450">
              <a:buFontTx/>
              <a:buChar char="-"/>
            </a:pPr>
            <a:r>
              <a:rPr lang="ko-KR" altLang="en-US" sz="800" dirty="0" smtClean="0"/>
              <a:t>오메가 </a:t>
            </a:r>
            <a:r>
              <a:rPr lang="en-US" altLang="ko-KR" sz="800" dirty="0" smtClean="0"/>
              <a:t>– 3</a:t>
            </a:r>
          </a:p>
          <a:p>
            <a:pPr marL="171450" indent="-171450">
              <a:buFontTx/>
              <a:buChar char="-"/>
            </a:pPr>
            <a:r>
              <a:rPr lang="ko-KR" altLang="en-US" sz="800" dirty="0" smtClean="0"/>
              <a:t>비타민</a:t>
            </a:r>
            <a:r>
              <a:rPr lang="en-US" altLang="ko-KR" sz="800" dirty="0" smtClean="0"/>
              <a:t>/ </a:t>
            </a:r>
            <a:r>
              <a:rPr lang="ko-KR" altLang="en-US" sz="800" dirty="0" smtClean="0"/>
              <a:t>미네랄</a:t>
            </a:r>
            <a:endParaRPr lang="en-US" altLang="ko-KR" sz="800" dirty="0"/>
          </a:p>
          <a:p>
            <a:pPr marL="171450" indent="-171450">
              <a:buFontTx/>
              <a:buChar char="-"/>
            </a:pPr>
            <a:r>
              <a:rPr lang="ko-KR" altLang="en-US" sz="800" dirty="0" smtClean="0"/>
              <a:t>유산균</a:t>
            </a:r>
            <a:endParaRPr lang="en-US" altLang="ko-KR" sz="800" dirty="0"/>
          </a:p>
          <a:p>
            <a:pPr marL="171450" indent="-171450">
              <a:buFontTx/>
              <a:buChar char="-"/>
            </a:pPr>
            <a:r>
              <a:rPr lang="ko-KR" altLang="en-US" sz="800" dirty="0" err="1" smtClean="0"/>
              <a:t>글루코사민</a:t>
            </a:r>
            <a:r>
              <a:rPr lang="en-US" altLang="ko-KR" sz="800" dirty="0" smtClean="0"/>
              <a:t>/ MSM</a:t>
            </a:r>
          </a:p>
          <a:p>
            <a:pPr marL="171450" indent="-171450">
              <a:buFontTx/>
              <a:buChar char="-"/>
            </a:pPr>
            <a:r>
              <a:rPr lang="ko-KR" altLang="en-US" sz="800" dirty="0" err="1" smtClean="0"/>
              <a:t>루테인</a:t>
            </a:r>
            <a:endParaRPr lang="en-US" altLang="ko-KR" sz="800" dirty="0" smtClean="0"/>
          </a:p>
          <a:p>
            <a:pPr marL="171450" indent="-171450">
              <a:buFontTx/>
              <a:buChar char="-"/>
            </a:pPr>
            <a:r>
              <a:rPr lang="ko-KR" altLang="en-US" sz="800" dirty="0" err="1" smtClean="0"/>
              <a:t>코큐텐</a:t>
            </a:r>
            <a:endParaRPr lang="en-US" altLang="ko-KR" sz="800" dirty="0" smtClean="0"/>
          </a:p>
          <a:p>
            <a:pPr marL="171450" indent="-171450">
              <a:buFontTx/>
              <a:buChar char="-"/>
            </a:pPr>
            <a:r>
              <a:rPr lang="ko-KR" altLang="en-US" sz="800" dirty="0" err="1" smtClean="0"/>
              <a:t>아르기닌</a:t>
            </a:r>
            <a:endParaRPr lang="en-US" altLang="ko-KR" sz="800" dirty="0" smtClean="0"/>
          </a:p>
          <a:p>
            <a:pPr marL="171450" indent="-171450">
              <a:buFontTx/>
              <a:buChar char="-"/>
            </a:pPr>
            <a:r>
              <a:rPr lang="ko-KR" altLang="en-US" sz="800" dirty="0" err="1" smtClean="0"/>
              <a:t>밀크씨슬</a:t>
            </a:r>
            <a:endParaRPr lang="en-US" altLang="ko-KR" sz="800" dirty="0" smtClean="0"/>
          </a:p>
        </p:txBody>
      </p:sp>
      <p:sp>
        <p:nvSpPr>
          <p:cNvPr id="43" name="직사각형 42"/>
          <p:cNvSpPr/>
          <p:nvPr/>
        </p:nvSpPr>
        <p:spPr>
          <a:xfrm>
            <a:off x="2128387" y="5414313"/>
            <a:ext cx="1459611" cy="39971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171450" indent="-171450">
              <a:buFontTx/>
              <a:buChar char="-"/>
            </a:pPr>
            <a:r>
              <a:rPr lang="ko-KR" altLang="en-US" sz="800" dirty="0" smtClean="0"/>
              <a:t>남성</a:t>
            </a:r>
            <a:endParaRPr lang="en-US" altLang="ko-KR" sz="800" dirty="0" smtClean="0"/>
          </a:p>
          <a:p>
            <a:pPr marL="171450" indent="-171450">
              <a:buFontTx/>
              <a:buChar char="-"/>
            </a:pPr>
            <a:r>
              <a:rPr lang="ko-KR" altLang="en-US" sz="800" dirty="0" smtClean="0"/>
              <a:t>여성</a:t>
            </a:r>
            <a:endParaRPr lang="en-US" altLang="ko-KR" sz="800" dirty="0" smtClean="0"/>
          </a:p>
        </p:txBody>
      </p:sp>
    </p:spTree>
    <p:extLst>
      <p:ext uri="{BB962C8B-B14F-4D97-AF65-F5344CB8AC3E}">
        <p14:creationId xmlns:p14="http://schemas.microsoft.com/office/powerpoint/2010/main" val="2463380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319251" y="338354"/>
            <a:ext cx="713231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dirty="0" smtClean="0"/>
              <a:t>메인 화면</a:t>
            </a:r>
            <a:r>
              <a:rPr lang="en-US" altLang="ko-KR" sz="4800" dirty="0" smtClean="0"/>
              <a:t>3</a:t>
            </a:r>
          </a:p>
          <a:p>
            <a:pPr algn="ctr"/>
            <a:r>
              <a:rPr lang="en-US" altLang="ko-KR" sz="4800" dirty="0" err="1" smtClean="0"/>
              <a:t>Index.jsp</a:t>
            </a:r>
            <a:endParaRPr lang="en-US" altLang="ko-KR" sz="48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2132" y="1138568"/>
            <a:ext cx="6502632" cy="171554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2132" y="3020016"/>
            <a:ext cx="6502632" cy="171554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2132" y="4981819"/>
            <a:ext cx="6502632" cy="171554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2133" y="1138569"/>
            <a:ext cx="6502632" cy="1405126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2132" y="2982546"/>
            <a:ext cx="6502632" cy="1405126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2132" y="4972508"/>
            <a:ext cx="6502632" cy="140512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962699" y="1996340"/>
            <a:ext cx="4763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이벤트 사진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742412" y="3788198"/>
            <a:ext cx="2601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맞춤 </a:t>
            </a:r>
            <a:r>
              <a:rPr lang="ko-KR" altLang="en-US" smtClean="0"/>
              <a:t>건강 추천 </a:t>
            </a:r>
            <a:r>
              <a:rPr lang="ko-KR" altLang="en-US" dirty="0" smtClean="0"/>
              <a:t>사진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808913" y="5839591"/>
            <a:ext cx="2535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ARS</a:t>
            </a:r>
            <a:r>
              <a:rPr lang="ko-KR" altLang="en-US" dirty="0"/>
              <a:t> </a:t>
            </a:r>
            <a:r>
              <a:rPr lang="ko-KR" altLang="en-US" dirty="0" smtClean="0"/>
              <a:t>전화 주문 사진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48197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332413" y="2542903"/>
            <a:ext cx="1105117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600" dirty="0" smtClean="0"/>
              <a:t>기능별 상품 화면</a:t>
            </a:r>
            <a:endParaRPr lang="ko-KR" altLang="en-US" sz="9600" dirty="0"/>
          </a:p>
        </p:txBody>
      </p:sp>
    </p:spTree>
    <p:extLst>
      <p:ext uri="{BB962C8B-B14F-4D97-AF65-F5344CB8AC3E}">
        <p14:creationId xmlns:p14="http://schemas.microsoft.com/office/powerpoint/2010/main" val="935521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477194" y="99753"/>
            <a:ext cx="62594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/>
              <a:t>기능별 상품 화면</a:t>
            </a:r>
            <a:endParaRPr lang="en-US" altLang="ko-KR" sz="24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402" y="561418"/>
            <a:ext cx="9517004" cy="538335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35381" y="694972"/>
            <a:ext cx="1005839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900" dirty="0" smtClean="0"/>
              <a:t>기능별 상품</a:t>
            </a:r>
            <a:endParaRPr lang="ko-KR" altLang="en-US" sz="900" dirty="0"/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7171040"/>
              </p:ext>
            </p:extLst>
          </p:nvPr>
        </p:nvGraphicFramePr>
        <p:xfrm>
          <a:off x="3607724" y="760511"/>
          <a:ext cx="4979325" cy="228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9775">
                  <a:extLst>
                    <a:ext uri="{9D8B030D-6E8A-4147-A177-3AD203B41FA5}">
                      <a16:colId xmlns:a16="http://schemas.microsoft.com/office/drawing/2014/main" val="1581135504"/>
                    </a:ext>
                  </a:extLst>
                </a:gridCol>
                <a:gridCol w="1659775">
                  <a:extLst>
                    <a:ext uri="{9D8B030D-6E8A-4147-A177-3AD203B41FA5}">
                      <a16:colId xmlns:a16="http://schemas.microsoft.com/office/drawing/2014/main" val="2685210579"/>
                    </a:ext>
                  </a:extLst>
                </a:gridCol>
                <a:gridCol w="1659775">
                  <a:extLst>
                    <a:ext uri="{9D8B030D-6E8A-4147-A177-3AD203B41FA5}">
                      <a16:colId xmlns:a16="http://schemas.microsoft.com/office/drawing/2014/main" val="3759303712"/>
                    </a:ext>
                  </a:extLst>
                </a:gridCol>
              </a:tblGrid>
              <a:tr h="13939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●낮은 가격 순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●높은 가격 순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●등록일 순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0886039"/>
                  </a:ext>
                </a:extLst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6928241" y="172781"/>
            <a:ext cx="2136371" cy="31560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검색 박스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5428211" y="3463111"/>
            <a:ext cx="1047403" cy="4156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7218221" y="3432631"/>
            <a:ext cx="1047403" cy="4156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5464233" y="3607198"/>
            <a:ext cx="1047403" cy="4156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4027515" y="3399380"/>
            <a:ext cx="1047403" cy="4156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3768432" y="3418777"/>
            <a:ext cx="13064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Best </a:t>
            </a:r>
            <a:r>
              <a:rPr lang="ko-KR" altLang="en-US" sz="1000" dirty="0" smtClean="0"/>
              <a:t>상품명</a:t>
            </a:r>
            <a:endParaRPr lang="en-US" altLang="ko-KR" sz="1000" dirty="0" smtClean="0"/>
          </a:p>
          <a:p>
            <a:r>
              <a:rPr lang="ko-KR" altLang="en-US" sz="1000" dirty="0" err="1" smtClean="0"/>
              <a:t>별점</a:t>
            </a:r>
            <a:r>
              <a:rPr lang="en-US" altLang="ko-KR" sz="1000" dirty="0" smtClean="0"/>
              <a:t>: </a:t>
            </a:r>
            <a:r>
              <a:rPr lang="ko-KR" altLang="en-US" sz="1000" dirty="0" smtClean="0"/>
              <a:t>★ ★ ★ ★☆ </a:t>
            </a:r>
            <a:endParaRPr lang="en-US" altLang="ko-KR" sz="1000" dirty="0" smtClean="0"/>
          </a:p>
          <a:p>
            <a:r>
              <a:rPr lang="ko-KR" altLang="en-US" sz="1000" dirty="0" smtClean="0"/>
              <a:t>가격</a:t>
            </a:r>
            <a:r>
              <a:rPr lang="en-US" altLang="ko-KR" sz="1000" dirty="0" smtClean="0"/>
              <a:t>: 15,000</a:t>
            </a:r>
            <a:r>
              <a:rPr lang="ko-KR" altLang="en-US" sz="1000" dirty="0" smtClean="0"/>
              <a:t>원 </a:t>
            </a:r>
            <a:endParaRPr lang="ko-KR" altLang="en-US" sz="1000" dirty="0"/>
          </a:p>
        </p:txBody>
      </p:sp>
      <p:sp>
        <p:nvSpPr>
          <p:cNvPr id="19" name="TextBox 18"/>
          <p:cNvSpPr txBox="1"/>
          <p:nvPr/>
        </p:nvSpPr>
        <p:spPr>
          <a:xfrm>
            <a:off x="5428211" y="3427090"/>
            <a:ext cx="13064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Best </a:t>
            </a:r>
            <a:r>
              <a:rPr lang="ko-KR" altLang="en-US" sz="1000" dirty="0" smtClean="0"/>
              <a:t>상품명</a:t>
            </a:r>
            <a:endParaRPr lang="en-US" altLang="ko-KR" sz="1000" dirty="0" smtClean="0"/>
          </a:p>
          <a:p>
            <a:r>
              <a:rPr lang="ko-KR" altLang="en-US" sz="1000" dirty="0" err="1" smtClean="0"/>
              <a:t>별점</a:t>
            </a:r>
            <a:r>
              <a:rPr lang="en-US" altLang="ko-KR" sz="1000" dirty="0" smtClean="0"/>
              <a:t>: </a:t>
            </a:r>
            <a:r>
              <a:rPr lang="ko-KR" altLang="en-US" sz="1000" dirty="0" smtClean="0"/>
              <a:t>★ ★ ★ ★☆ </a:t>
            </a:r>
            <a:endParaRPr lang="en-US" altLang="ko-KR" sz="1000" dirty="0" smtClean="0"/>
          </a:p>
          <a:p>
            <a:r>
              <a:rPr lang="ko-KR" altLang="en-US" sz="1000" dirty="0" smtClean="0"/>
              <a:t>가격</a:t>
            </a:r>
            <a:r>
              <a:rPr lang="en-US" altLang="ko-KR" sz="1000" dirty="0" smtClean="0"/>
              <a:t>: 15,000</a:t>
            </a:r>
            <a:r>
              <a:rPr lang="ko-KR" altLang="en-US" sz="1000" dirty="0" smtClean="0"/>
              <a:t>원 </a:t>
            </a:r>
            <a:endParaRPr lang="ko-KR" altLang="en-US" sz="1000" dirty="0"/>
          </a:p>
        </p:txBody>
      </p:sp>
      <p:sp>
        <p:nvSpPr>
          <p:cNvPr id="20" name="TextBox 19"/>
          <p:cNvSpPr txBox="1"/>
          <p:nvPr/>
        </p:nvSpPr>
        <p:spPr>
          <a:xfrm>
            <a:off x="7085220" y="3413230"/>
            <a:ext cx="13064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Best </a:t>
            </a:r>
            <a:r>
              <a:rPr lang="ko-KR" altLang="en-US" sz="1000" dirty="0" smtClean="0"/>
              <a:t>상품명</a:t>
            </a:r>
            <a:endParaRPr lang="en-US" altLang="ko-KR" sz="1000" dirty="0" smtClean="0"/>
          </a:p>
          <a:p>
            <a:r>
              <a:rPr lang="ko-KR" altLang="en-US" sz="1000" dirty="0" err="1" smtClean="0"/>
              <a:t>별점</a:t>
            </a:r>
            <a:r>
              <a:rPr lang="en-US" altLang="ko-KR" sz="1000" dirty="0" smtClean="0"/>
              <a:t>: </a:t>
            </a:r>
            <a:r>
              <a:rPr lang="ko-KR" altLang="en-US" sz="1000" dirty="0" smtClean="0"/>
              <a:t>★ ★ ★ ★☆ </a:t>
            </a:r>
            <a:endParaRPr lang="en-US" altLang="ko-KR" sz="1000" dirty="0" smtClean="0"/>
          </a:p>
          <a:p>
            <a:r>
              <a:rPr lang="ko-KR" altLang="en-US" sz="1000" dirty="0" smtClean="0"/>
              <a:t>가격</a:t>
            </a:r>
            <a:r>
              <a:rPr lang="en-US" altLang="ko-KR" sz="1000" dirty="0" smtClean="0"/>
              <a:t>: 15,000</a:t>
            </a:r>
            <a:r>
              <a:rPr lang="ko-KR" altLang="en-US" sz="1000" dirty="0" smtClean="0"/>
              <a:t>원 </a:t>
            </a:r>
            <a:endParaRPr lang="ko-KR" altLang="en-US" sz="1000" dirty="0"/>
          </a:p>
        </p:txBody>
      </p:sp>
      <p:sp>
        <p:nvSpPr>
          <p:cNvPr id="21" name="TextBox 20"/>
          <p:cNvSpPr txBox="1"/>
          <p:nvPr/>
        </p:nvSpPr>
        <p:spPr>
          <a:xfrm>
            <a:off x="3768432" y="5970967"/>
            <a:ext cx="13064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/>
              <a:t>상품명</a:t>
            </a:r>
            <a:endParaRPr lang="en-US" altLang="ko-KR" sz="1000" dirty="0" smtClean="0"/>
          </a:p>
          <a:p>
            <a:r>
              <a:rPr lang="ko-KR" altLang="en-US" sz="1000" dirty="0" err="1" smtClean="0"/>
              <a:t>별점</a:t>
            </a:r>
            <a:r>
              <a:rPr lang="en-US" altLang="ko-KR" sz="1000" dirty="0" smtClean="0"/>
              <a:t>: </a:t>
            </a:r>
            <a:r>
              <a:rPr lang="ko-KR" altLang="en-US" sz="1000" dirty="0" smtClean="0"/>
              <a:t>★ ★ ★ ★☆ </a:t>
            </a:r>
            <a:endParaRPr lang="en-US" altLang="ko-KR" sz="1000" dirty="0" smtClean="0"/>
          </a:p>
          <a:p>
            <a:r>
              <a:rPr lang="ko-KR" altLang="en-US" sz="1000" dirty="0" smtClean="0"/>
              <a:t>가격</a:t>
            </a:r>
            <a:r>
              <a:rPr lang="en-US" altLang="ko-KR" sz="1000" dirty="0" smtClean="0"/>
              <a:t>: 15,000</a:t>
            </a:r>
            <a:r>
              <a:rPr lang="ko-KR" altLang="en-US" sz="1000" dirty="0" smtClean="0"/>
              <a:t>원 </a:t>
            </a:r>
            <a:endParaRPr lang="ko-KR" altLang="en-US" sz="1000" dirty="0"/>
          </a:p>
        </p:txBody>
      </p:sp>
      <p:sp>
        <p:nvSpPr>
          <p:cNvPr id="22" name="TextBox 21"/>
          <p:cNvSpPr txBox="1"/>
          <p:nvPr/>
        </p:nvSpPr>
        <p:spPr>
          <a:xfrm>
            <a:off x="5428211" y="5970967"/>
            <a:ext cx="13064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/>
              <a:t>상품명</a:t>
            </a:r>
            <a:endParaRPr lang="en-US" altLang="ko-KR" sz="1000" dirty="0" smtClean="0"/>
          </a:p>
          <a:p>
            <a:r>
              <a:rPr lang="ko-KR" altLang="en-US" sz="1000" dirty="0" err="1" smtClean="0"/>
              <a:t>별점</a:t>
            </a:r>
            <a:r>
              <a:rPr lang="en-US" altLang="ko-KR" sz="1000" dirty="0" smtClean="0"/>
              <a:t>: </a:t>
            </a:r>
            <a:r>
              <a:rPr lang="ko-KR" altLang="en-US" sz="1000" dirty="0" smtClean="0"/>
              <a:t>★ ★ ★ ★☆ </a:t>
            </a:r>
            <a:endParaRPr lang="en-US" altLang="ko-KR" sz="1000" dirty="0" smtClean="0"/>
          </a:p>
          <a:p>
            <a:r>
              <a:rPr lang="ko-KR" altLang="en-US" sz="1000" dirty="0" smtClean="0"/>
              <a:t>가격</a:t>
            </a:r>
            <a:r>
              <a:rPr lang="en-US" altLang="ko-KR" sz="1000" dirty="0" smtClean="0"/>
              <a:t>: 15,000</a:t>
            </a:r>
            <a:r>
              <a:rPr lang="ko-KR" altLang="en-US" sz="1000" dirty="0" smtClean="0"/>
              <a:t>원 </a:t>
            </a:r>
            <a:endParaRPr lang="ko-KR" altLang="en-US" sz="1000" dirty="0"/>
          </a:p>
        </p:txBody>
      </p:sp>
      <p:sp>
        <p:nvSpPr>
          <p:cNvPr id="23" name="TextBox 22"/>
          <p:cNvSpPr txBox="1"/>
          <p:nvPr/>
        </p:nvSpPr>
        <p:spPr>
          <a:xfrm>
            <a:off x="7085220" y="5971962"/>
            <a:ext cx="13064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/>
              <a:t>상품명</a:t>
            </a:r>
            <a:endParaRPr lang="en-US" altLang="ko-KR" sz="1000" dirty="0" smtClean="0"/>
          </a:p>
          <a:p>
            <a:r>
              <a:rPr lang="ko-KR" altLang="en-US" sz="1000" dirty="0" err="1" smtClean="0"/>
              <a:t>별점</a:t>
            </a:r>
            <a:r>
              <a:rPr lang="en-US" altLang="ko-KR" sz="1000" dirty="0" smtClean="0"/>
              <a:t>: </a:t>
            </a:r>
            <a:r>
              <a:rPr lang="ko-KR" altLang="en-US" sz="1000" dirty="0" smtClean="0"/>
              <a:t>★ ★ ★ ★☆ </a:t>
            </a:r>
            <a:endParaRPr lang="en-US" altLang="ko-KR" sz="1000" dirty="0" smtClean="0"/>
          </a:p>
          <a:p>
            <a:r>
              <a:rPr lang="ko-KR" altLang="en-US" sz="1000" dirty="0" smtClean="0"/>
              <a:t>가격</a:t>
            </a:r>
            <a:r>
              <a:rPr lang="en-US" altLang="ko-KR" sz="1000" dirty="0" smtClean="0"/>
              <a:t>: 15,000</a:t>
            </a:r>
            <a:r>
              <a:rPr lang="ko-KR" altLang="en-US" sz="1000" dirty="0" smtClean="0"/>
              <a:t>원 </a:t>
            </a:r>
            <a:endParaRPr lang="ko-KR" altLang="en-US" sz="1000" dirty="0"/>
          </a:p>
        </p:txBody>
      </p:sp>
      <p:sp>
        <p:nvSpPr>
          <p:cNvPr id="24" name="직사각형 23"/>
          <p:cNvSpPr/>
          <p:nvPr/>
        </p:nvSpPr>
        <p:spPr>
          <a:xfrm>
            <a:off x="7296531" y="2012957"/>
            <a:ext cx="1041584" cy="4738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BEST</a:t>
            </a:r>
            <a:endParaRPr lang="ko-KR" altLang="en-US" dirty="0"/>
          </a:p>
        </p:txBody>
      </p:sp>
      <p:sp>
        <p:nvSpPr>
          <p:cNvPr id="28" name="직사각형 27"/>
          <p:cNvSpPr/>
          <p:nvPr/>
        </p:nvSpPr>
        <p:spPr>
          <a:xfrm>
            <a:off x="5659581" y="2012162"/>
            <a:ext cx="1041584" cy="4738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BEST</a:t>
            </a:r>
            <a:endParaRPr lang="ko-KR" altLang="en-US" dirty="0"/>
          </a:p>
        </p:txBody>
      </p:sp>
      <p:sp>
        <p:nvSpPr>
          <p:cNvPr id="29" name="직사각형 28"/>
          <p:cNvSpPr/>
          <p:nvPr/>
        </p:nvSpPr>
        <p:spPr>
          <a:xfrm>
            <a:off x="3900883" y="2012163"/>
            <a:ext cx="1041584" cy="4738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BEST</a:t>
            </a:r>
            <a:endParaRPr lang="ko-KR" altLang="en-US" dirty="0"/>
          </a:p>
        </p:txBody>
      </p:sp>
      <p:sp>
        <p:nvSpPr>
          <p:cNvPr id="30" name="직사각형 29"/>
          <p:cNvSpPr/>
          <p:nvPr/>
        </p:nvSpPr>
        <p:spPr>
          <a:xfrm>
            <a:off x="3900883" y="4803772"/>
            <a:ext cx="1041584" cy="4738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일반</a:t>
            </a:r>
            <a:endParaRPr lang="en-US" altLang="ko-KR" dirty="0"/>
          </a:p>
        </p:txBody>
      </p:sp>
      <p:sp>
        <p:nvSpPr>
          <p:cNvPr id="33" name="직사각형 32"/>
          <p:cNvSpPr/>
          <p:nvPr/>
        </p:nvSpPr>
        <p:spPr>
          <a:xfrm>
            <a:off x="5582830" y="4798227"/>
            <a:ext cx="1041584" cy="4738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일반</a:t>
            </a:r>
            <a:endParaRPr lang="en-US" altLang="ko-KR" dirty="0"/>
          </a:p>
        </p:txBody>
      </p:sp>
      <p:sp>
        <p:nvSpPr>
          <p:cNvPr id="34" name="직사각형 33"/>
          <p:cNvSpPr/>
          <p:nvPr/>
        </p:nvSpPr>
        <p:spPr>
          <a:xfrm>
            <a:off x="7214895" y="4792685"/>
            <a:ext cx="1041584" cy="4738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일반</a:t>
            </a:r>
            <a:endParaRPr lang="en-US" altLang="ko-KR" dirty="0"/>
          </a:p>
        </p:txBody>
      </p:sp>
      <p:sp>
        <p:nvSpPr>
          <p:cNvPr id="35" name="직사각형 34"/>
          <p:cNvSpPr/>
          <p:nvPr/>
        </p:nvSpPr>
        <p:spPr>
          <a:xfrm>
            <a:off x="1828799" y="1228531"/>
            <a:ext cx="1172096" cy="2987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/>
              <a:t>- </a:t>
            </a:r>
            <a:r>
              <a:rPr lang="ko-KR" altLang="en-US" sz="800" dirty="0" smtClean="0"/>
              <a:t>혈당 </a:t>
            </a:r>
            <a:r>
              <a:rPr lang="en-US" altLang="ko-KR" sz="800" dirty="0" smtClean="0"/>
              <a:t>/ </a:t>
            </a:r>
            <a:r>
              <a:rPr lang="ko-KR" altLang="en-US" sz="800" dirty="0" smtClean="0"/>
              <a:t>혈압</a:t>
            </a:r>
            <a:endParaRPr lang="en-US" altLang="ko-KR" sz="800" dirty="0" smtClean="0"/>
          </a:p>
          <a:p>
            <a:pPr algn="ctr"/>
            <a:endParaRPr lang="ko-KR" altLang="en-US" sz="800" dirty="0"/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2853" y="6539330"/>
            <a:ext cx="2410161" cy="346021"/>
          </a:xfrm>
          <a:prstGeom prst="rect">
            <a:avLst/>
          </a:prstGeom>
        </p:spPr>
      </p:pic>
      <p:sp>
        <p:nvSpPr>
          <p:cNvPr id="41" name="직사각형 40"/>
          <p:cNvSpPr/>
          <p:nvPr/>
        </p:nvSpPr>
        <p:spPr>
          <a:xfrm>
            <a:off x="1803862" y="4029595"/>
            <a:ext cx="1803862" cy="2170103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/>
          <p:cNvSpPr/>
          <p:nvPr/>
        </p:nvSpPr>
        <p:spPr>
          <a:xfrm>
            <a:off x="1828799" y="1489230"/>
            <a:ext cx="1172096" cy="2987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/>
              <a:t>항산화 면역력</a:t>
            </a:r>
            <a:endParaRPr lang="en-US" altLang="ko-KR" sz="800" dirty="0" smtClean="0"/>
          </a:p>
          <a:p>
            <a:pPr algn="ctr"/>
            <a:endParaRPr lang="ko-KR" altLang="en-US" sz="800" dirty="0"/>
          </a:p>
        </p:txBody>
      </p:sp>
      <p:sp>
        <p:nvSpPr>
          <p:cNvPr id="46" name="직사각형 45"/>
          <p:cNvSpPr/>
          <p:nvPr/>
        </p:nvSpPr>
        <p:spPr>
          <a:xfrm>
            <a:off x="1828799" y="1740402"/>
            <a:ext cx="1172096" cy="2987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/>
              <a:t>염증 </a:t>
            </a:r>
            <a:r>
              <a:rPr lang="ko-KR" altLang="en-US" sz="800" dirty="0" err="1" smtClean="0"/>
              <a:t>항염</a:t>
            </a:r>
            <a:endParaRPr lang="en-US" altLang="ko-KR" sz="800" dirty="0" smtClean="0"/>
          </a:p>
          <a:p>
            <a:pPr algn="ctr"/>
            <a:endParaRPr lang="ko-KR" altLang="en-US" sz="800" dirty="0"/>
          </a:p>
        </p:txBody>
      </p:sp>
      <p:sp>
        <p:nvSpPr>
          <p:cNvPr id="53" name="직사각형 52"/>
          <p:cNvSpPr/>
          <p:nvPr/>
        </p:nvSpPr>
        <p:spPr>
          <a:xfrm>
            <a:off x="1830232" y="1979928"/>
            <a:ext cx="1172096" cy="2987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/>
              <a:t>관절 </a:t>
            </a:r>
            <a:r>
              <a:rPr lang="en-US" altLang="ko-KR" sz="800" dirty="0" smtClean="0"/>
              <a:t>/ </a:t>
            </a:r>
            <a:r>
              <a:rPr lang="ko-KR" altLang="en-US" sz="800" dirty="0" smtClean="0"/>
              <a:t>뼈 </a:t>
            </a:r>
            <a:r>
              <a:rPr lang="en-US" altLang="ko-KR" sz="800" dirty="0" smtClean="0"/>
              <a:t>/ </a:t>
            </a:r>
            <a:r>
              <a:rPr lang="ko-KR" altLang="en-US" sz="800" dirty="0" smtClean="0"/>
              <a:t>치아</a:t>
            </a:r>
            <a:endParaRPr lang="en-US" altLang="ko-KR" sz="800" dirty="0" smtClean="0"/>
          </a:p>
          <a:p>
            <a:pPr algn="ctr"/>
            <a:endParaRPr lang="ko-KR" altLang="en-US" sz="800" dirty="0"/>
          </a:p>
        </p:txBody>
      </p:sp>
      <p:sp>
        <p:nvSpPr>
          <p:cNvPr id="54" name="직사각형 53"/>
          <p:cNvSpPr/>
          <p:nvPr/>
        </p:nvSpPr>
        <p:spPr>
          <a:xfrm>
            <a:off x="1830232" y="2248680"/>
            <a:ext cx="1172096" cy="2987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/>
              <a:t>피로회복</a:t>
            </a:r>
            <a:endParaRPr lang="ko-KR" altLang="en-US" sz="800" dirty="0"/>
          </a:p>
        </p:txBody>
      </p:sp>
      <p:sp>
        <p:nvSpPr>
          <p:cNvPr id="55" name="직사각형 54"/>
          <p:cNvSpPr/>
          <p:nvPr/>
        </p:nvSpPr>
        <p:spPr>
          <a:xfrm>
            <a:off x="1830232" y="2499852"/>
            <a:ext cx="1172096" cy="2987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/>
              <a:t>눈 건강</a:t>
            </a:r>
            <a:endParaRPr lang="en-US" altLang="ko-KR" sz="800" dirty="0" smtClean="0"/>
          </a:p>
          <a:p>
            <a:pPr algn="ctr"/>
            <a:endParaRPr lang="ko-KR" altLang="en-US" sz="800" dirty="0"/>
          </a:p>
        </p:txBody>
      </p:sp>
      <p:sp>
        <p:nvSpPr>
          <p:cNvPr id="56" name="직사각형 55"/>
          <p:cNvSpPr/>
          <p:nvPr/>
        </p:nvSpPr>
        <p:spPr>
          <a:xfrm>
            <a:off x="1829557" y="2782789"/>
            <a:ext cx="1172096" cy="2987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/>
              <a:t>장 건강</a:t>
            </a:r>
            <a:endParaRPr lang="en-US" altLang="ko-KR" sz="800" dirty="0" smtClean="0"/>
          </a:p>
          <a:p>
            <a:pPr algn="ctr"/>
            <a:endParaRPr lang="ko-KR" altLang="en-US" sz="800" dirty="0"/>
          </a:p>
        </p:txBody>
      </p:sp>
      <p:sp>
        <p:nvSpPr>
          <p:cNvPr id="57" name="직사각형 56"/>
          <p:cNvSpPr/>
          <p:nvPr/>
        </p:nvSpPr>
        <p:spPr>
          <a:xfrm>
            <a:off x="1829557" y="3051541"/>
            <a:ext cx="1172096" cy="2987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/>
              <a:t>두뇌</a:t>
            </a:r>
            <a:r>
              <a:rPr lang="en-US" altLang="ko-KR" sz="800" dirty="0" smtClean="0"/>
              <a:t> </a:t>
            </a:r>
            <a:r>
              <a:rPr lang="ko-KR" altLang="en-US" sz="800" dirty="0" smtClean="0"/>
              <a:t>및 기억력</a:t>
            </a:r>
            <a:endParaRPr lang="en-US" altLang="ko-KR" sz="800" dirty="0" smtClean="0"/>
          </a:p>
          <a:p>
            <a:pPr algn="ctr"/>
            <a:endParaRPr lang="ko-KR" altLang="en-US" sz="800" dirty="0"/>
          </a:p>
        </p:txBody>
      </p:sp>
      <p:sp>
        <p:nvSpPr>
          <p:cNvPr id="58" name="직사각형 57"/>
          <p:cNvSpPr/>
          <p:nvPr/>
        </p:nvSpPr>
        <p:spPr>
          <a:xfrm>
            <a:off x="1829557" y="3302713"/>
            <a:ext cx="1172096" cy="2987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/>
              <a:t>위 </a:t>
            </a:r>
            <a:r>
              <a:rPr lang="en-US" altLang="ko-KR" sz="800" dirty="0" smtClean="0"/>
              <a:t>/ </a:t>
            </a:r>
            <a:r>
              <a:rPr lang="ko-KR" altLang="en-US" sz="800" dirty="0" smtClean="0"/>
              <a:t>간 </a:t>
            </a:r>
            <a:r>
              <a:rPr lang="en-US" altLang="ko-KR" sz="800" dirty="0" smtClean="0"/>
              <a:t>/ </a:t>
            </a:r>
            <a:r>
              <a:rPr lang="ko-KR" altLang="en-US" sz="800" dirty="0" smtClean="0"/>
              <a:t>갑상선</a:t>
            </a:r>
            <a:endParaRPr lang="en-US" altLang="ko-KR" sz="800" dirty="0" smtClean="0"/>
          </a:p>
          <a:p>
            <a:pPr algn="ctr"/>
            <a:endParaRPr lang="ko-KR" altLang="en-US" sz="800" dirty="0"/>
          </a:p>
        </p:txBody>
      </p:sp>
      <p:sp>
        <p:nvSpPr>
          <p:cNvPr id="63" name="직사각형 62"/>
          <p:cNvSpPr/>
          <p:nvPr/>
        </p:nvSpPr>
        <p:spPr>
          <a:xfrm>
            <a:off x="10097984" y="4785031"/>
            <a:ext cx="2037806" cy="19273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기능별</a:t>
            </a:r>
            <a:endParaRPr lang="en-US" altLang="ko-KR" dirty="0" smtClean="0"/>
          </a:p>
          <a:p>
            <a:pPr algn="ctr"/>
            <a:r>
              <a:rPr lang="ko-KR" altLang="en-US" dirty="0" err="1" smtClean="0"/>
              <a:t>성분별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성별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다 같은 형식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01190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477194" y="99753"/>
            <a:ext cx="62594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/>
              <a:t>기능별 상품 화면</a:t>
            </a:r>
            <a:endParaRPr lang="en-US" altLang="ko-KR" sz="24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402" y="561418"/>
            <a:ext cx="9517004" cy="538335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15325" y="696632"/>
            <a:ext cx="187867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900" dirty="0" smtClean="0"/>
              <a:t>기능별 상품 </a:t>
            </a:r>
            <a:endParaRPr lang="en-US" altLang="ko-KR" sz="900" dirty="0" smtClean="0"/>
          </a:p>
          <a:p>
            <a:r>
              <a:rPr lang="en-US" altLang="ko-KR" sz="900" dirty="0" smtClean="0"/>
              <a:t>-&gt; </a:t>
            </a:r>
            <a:r>
              <a:rPr lang="ko-KR" altLang="en-US" sz="900" dirty="0" smtClean="0"/>
              <a:t>혈당 </a:t>
            </a:r>
            <a:r>
              <a:rPr lang="en-US" altLang="ko-KR" sz="900" dirty="0" smtClean="0"/>
              <a:t>/ </a:t>
            </a:r>
            <a:r>
              <a:rPr lang="ko-KR" altLang="en-US" sz="900" dirty="0" smtClean="0"/>
              <a:t>혈압</a:t>
            </a:r>
            <a:endParaRPr lang="ko-KR" altLang="en-US" sz="900" dirty="0"/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7171040"/>
              </p:ext>
            </p:extLst>
          </p:nvPr>
        </p:nvGraphicFramePr>
        <p:xfrm>
          <a:off x="3607724" y="760511"/>
          <a:ext cx="4979325" cy="228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9775">
                  <a:extLst>
                    <a:ext uri="{9D8B030D-6E8A-4147-A177-3AD203B41FA5}">
                      <a16:colId xmlns:a16="http://schemas.microsoft.com/office/drawing/2014/main" val="1581135504"/>
                    </a:ext>
                  </a:extLst>
                </a:gridCol>
                <a:gridCol w="1659775">
                  <a:extLst>
                    <a:ext uri="{9D8B030D-6E8A-4147-A177-3AD203B41FA5}">
                      <a16:colId xmlns:a16="http://schemas.microsoft.com/office/drawing/2014/main" val="2685210579"/>
                    </a:ext>
                  </a:extLst>
                </a:gridCol>
                <a:gridCol w="1659775">
                  <a:extLst>
                    <a:ext uri="{9D8B030D-6E8A-4147-A177-3AD203B41FA5}">
                      <a16:colId xmlns:a16="http://schemas.microsoft.com/office/drawing/2014/main" val="3759303712"/>
                    </a:ext>
                  </a:extLst>
                </a:gridCol>
              </a:tblGrid>
              <a:tr h="13939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●낮은 가격 순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●높은 가격 순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●등록일 순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0886039"/>
                  </a:ext>
                </a:extLst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6928241" y="172781"/>
            <a:ext cx="2136371" cy="31560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검색 박스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5428211" y="3463111"/>
            <a:ext cx="1047403" cy="4156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7218221" y="3432631"/>
            <a:ext cx="1047403" cy="4156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5464233" y="3607198"/>
            <a:ext cx="1047403" cy="4156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4027515" y="3399380"/>
            <a:ext cx="1047403" cy="4156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3768432" y="3418777"/>
            <a:ext cx="13064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Best </a:t>
            </a:r>
            <a:r>
              <a:rPr lang="ko-KR" altLang="en-US" sz="1000" dirty="0" smtClean="0"/>
              <a:t>상품명</a:t>
            </a:r>
            <a:endParaRPr lang="en-US" altLang="ko-KR" sz="1000" dirty="0" smtClean="0"/>
          </a:p>
          <a:p>
            <a:r>
              <a:rPr lang="ko-KR" altLang="en-US" sz="1000" dirty="0" err="1" smtClean="0"/>
              <a:t>별점</a:t>
            </a:r>
            <a:r>
              <a:rPr lang="en-US" altLang="ko-KR" sz="1000" dirty="0" smtClean="0"/>
              <a:t>: </a:t>
            </a:r>
            <a:r>
              <a:rPr lang="ko-KR" altLang="en-US" sz="1000" dirty="0" smtClean="0"/>
              <a:t>★ ★ ★ ★☆ </a:t>
            </a:r>
            <a:endParaRPr lang="en-US" altLang="ko-KR" sz="1000" dirty="0" smtClean="0"/>
          </a:p>
          <a:p>
            <a:r>
              <a:rPr lang="ko-KR" altLang="en-US" sz="1000" dirty="0" smtClean="0"/>
              <a:t>가격</a:t>
            </a:r>
            <a:r>
              <a:rPr lang="en-US" altLang="ko-KR" sz="1000" dirty="0" smtClean="0"/>
              <a:t>: 15,000</a:t>
            </a:r>
            <a:r>
              <a:rPr lang="ko-KR" altLang="en-US" sz="1000" dirty="0" smtClean="0"/>
              <a:t>원 </a:t>
            </a:r>
            <a:endParaRPr lang="ko-KR" altLang="en-US" sz="1000" dirty="0"/>
          </a:p>
        </p:txBody>
      </p:sp>
      <p:sp>
        <p:nvSpPr>
          <p:cNvPr id="19" name="TextBox 18"/>
          <p:cNvSpPr txBox="1"/>
          <p:nvPr/>
        </p:nvSpPr>
        <p:spPr>
          <a:xfrm>
            <a:off x="5428211" y="3427090"/>
            <a:ext cx="13064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Best </a:t>
            </a:r>
            <a:r>
              <a:rPr lang="ko-KR" altLang="en-US" sz="1000" dirty="0" smtClean="0"/>
              <a:t>상품명</a:t>
            </a:r>
            <a:endParaRPr lang="en-US" altLang="ko-KR" sz="1000" dirty="0" smtClean="0"/>
          </a:p>
          <a:p>
            <a:r>
              <a:rPr lang="ko-KR" altLang="en-US" sz="1000" dirty="0" err="1" smtClean="0"/>
              <a:t>별점</a:t>
            </a:r>
            <a:r>
              <a:rPr lang="en-US" altLang="ko-KR" sz="1000" dirty="0" smtClean="0"/>
              <a:t>: </a:t>
            </a:r>
            <a:r>
              <a:rPr lang="ko-KR" altLang="en-US" sz="1000" dirty="0" smtClean="0"/>
              <a:t>★ ★ ★ ★☆ </a:t>
            </a:r>
            <a:endParaRPr lang="en-US" altLang="ko-KR" sz="1000" dirty="0" smtClean="0"/>
          </a:p>
          <a:p>
            <a:r>
              <a:rPr lang="ko-KR" altLang="en-US" sz="1000" dirty="0" smtClean="0"/>
              <a:t>가격</a:t>
            </a:r>
            <a:r>
              <a:rPr lang="en-US" altLang="ko-KR" sz="1000" dirty="0" smtClean="0"/>
              <a:t>: 15,000</a:t>
            </a:r>
            <a:r>
              <a:rPr lang="ko-KR" altLang="en-US" sz="1000" dirty="0" smtClean="0"/>
              <a:t>원 </a:t>
            </a:r>
            <a:endParaRPr lang="ko-KR" altLang="en-US" sz="1000" dirty="0"/>
          </a:p>
        </p:txBody>
      </p:sp>
      <p:sp>
        <p:nvSpPr>
          <p:cNvPr id="20" name="TextBox 19"/>
          <p:cNvSpPr txBox="1"/>
          <p:nvPr/>
        </p:nvSpPr>
        <p:spPr>
          <a:xfrm>
            <a:off x="7085220" y="3413230"/>
            <a:ext cx="13064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Best </a:t>
            </a:r>
            <a:r>
              <a:rPr lang="ko-KR" altLang="en-US" sz="1000" dirty="0" smtClean="0"/>
              <a:t>상품명</a:t>
            </a:r>
            <a:endParaRPr lang="en-US" altLang="ko-KR" sz="1000" dirty="0" smtClean="0"/>
          </a:p>
          <a:p>
            <a:r>
              <a:rPr lang="ko-KR" altLang="en-US" sz="1000" dirty="0" err="1" smtClean="0"/>
              <a:t>별점</a:t>
            </a:r>
            <a:r>
              <a:rPr lang="en-US" altLang="ko-KR" sz="1000" dirty="0" smtClean="0"/>
              <a:t>: </a:t>
            </a:r>
            <a:r>
              <a:rPr lang="ko-KR" altLang="en-US" sz="1000" dirty="0" smtClean="0"/>
              <a:t>★ ★ ★ ★☆ </a:t>
            </a:r>
            <a:endParaRPr lang="en-US" altLang="ko-KR" sz="1000" dirty="0" smtClean="0"/>
          </a:p>
          <a:p>
            <a:r>
              <a:rPr lang="ko-KR" altLang="en-US" sz="1000" dirty="0" smtClean="0"/>
              <a:t>가격</a:t>
            </a:r>
            <a:r>
              <a:rPr lang="en-US" altLang="ko-KR" sz="1000" dirty="0" smtClean="0"/>
              <a:t>: 15,000</a:t>
            </a:r>
            <a:r>
              <a:rPr lang="ko-KR" altLang="en-US" sz="1000" dirty="0" smtClean="0"/>
              <a:t>원 </a:t>
            </a:r>
            <a:endParaRPr lang="ko-KR" altLang="en-US" sz="1000" dirty="0"/>
          </a:p>
        </p:txBody>
      </p:sp>
      <p:sp>
        <p:nvSpPr>
          <p:cNvPr id="21" name="TextBox 20"/>
          <p:cNvSpPr txBox="1"/>
          <p:nvPr/>
        </p:nvSpPr>
        <p:spPr>
          <a:xfrm>
            <a:off x="3768432" y="5970967"/>
            <a:ext cx="13064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/>
              <a:t>상품명</a:t>
            </a:r>
            <a:endParaRPr lang="en-US" altLang="ko-KR" sz="1000" dirty="0" smtClean="0"/>
          </a:p>
          <a:p>
            <a:r>
              <a:rPr lang="ko-KR" altLang="en-US" sz="1000" dirty="0" err="1" smtClean="0"/>
              <a:t>별점</a:t>
            </a:r>
            <a:r>
              <a:rPr lang="en-US" altLang="ko-KR" sz="1000" dirty="0" smtClean="0"/>
              <a:t>: </a:t>
            </a:r>
            <a:r>
              <a:rPr lang="ko-KR" altLang="en-US" sz="1000" dirty="0" smtClean="0"/>
              <a:t>★ ★ ★ ★☆ </a:t>
            </a:r>
            <a:endParaRPr lang="en-US" altLang="ko-KR" sz="1000" dirty="0" smtClean="0"/>
          </a:p>
          <a:p>
            <a:r>
              <a:rPr lang="ko-KR" altLang="en-US" sz="1000" dirty="0" smtClean="0"/>
              <a:t>가격</a:t>
            </a:r>
            <a:r>
              <a:rPr lang="en-US" altLang="ko-KR" sz="1000" dirty="0" smtClean="0"/>
              <a:t>: 15,000</a:t>
            </a:r>
            <a:r>
              <a:rPr lang="ko-KR" altLang="en-US" sz="1000" dirty="0" smtClean="0"/>
              <a:t>원 </a:t>
            </a:r>
            <a:endParaRPr lang="ko-KR" altLang="en-US" sz="1000" dirty="0"/>
          </a:p>
        </p:txBody>
      </p:sp>
      <p:sp>
        <p:nvSpPr>
          <p:cNvPr id="22" name="TextBox 21"/>
          <p:cNvSpPr txBox="1"/>
          <p:nvPr/>
        </p:nvSpPr>
        <p:spPr>
          <a:xfrm>
            <a:off x="5428211" y="5970967"/>
            <a:ext cx="13064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/>
              <a:t>상품명</a:t>
            </a:r>
            <a:endParaRPr lang="en-US" altLang="ko-KR" sz="1000" dirty="0" smtClean="0"/>
          </a:p>
          <a:p>
            <a:r>
              <a:rPr lang="ko-KR" altLang="en-US" sz="1000" dirty="0" err="1" smtClean="0"/>
              <a:t>별점</a:t>
            </a:r>
            <a:r>
              <a:rPr lang="en-US" altLang="ko-KR" sz="1000" dirty="0" smtClean="0"/>
              <a:t>: </a:t>
            </a:r>
            <a:r>
              <a:rPr lang="ko-KR" altLang="en-US" sz="1000" dirty="0" smtClean="0"/>
              <a:t>★ ★ ★ ★☆ </a:t>
            </a:r>
            <a:endParaRPr lang="en-US" altLang="ko-KR" sz="1000" dirty="0" smtClean="0"/>
          </a:p>
          <a:p>
            <a:r>
              <a:rPr lang="ko-KR" altLang="en-US" sz="1000" dirty="0" smtClean="0"/>
              <a:t>가격</a:t>
            </a:r>
            <a:r>
              <a:rPr lang="en-US" altLang="ko-KR" sz="1000" dirty="0" smtClean="0"/>
              <a:t>: 15,000</a:t>
            </a:r>
            <a:r>
              <a:rPr lang="ko-KR" altLang="en-US" sz="1000" dirty="0" smtClean="0"/>
              <a:t>원 </a:t>
            </a:r>
            <a:endParaRPr lang="ko-KR" altLang="en-US" sz="1000" dirty="0"/>
          </a:p>
        </p:txBody>
      </p:sp>
      <p:sp>
        <p:nvSpPr>
          <p:cNvPr id="23" name="TextBox 22"/>
          <p:cNvSpPr txBox="1"/>
          <p:nvPr/>
        </p:nvSpPr>
        <p:spPr>
          <a:xfrm>
            <a:off x="7085220" y="5971962"/>
            <a:ext cx="13064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/>
              <a:t>상품명</a:t>
            </a:r>
            <a:endParaRPr lang="en-US" altLang="ko-KR" sz="1000" dirty="0" smtClean="0"/>
          </a:p>
          <a:p>
            <a:r>
              <a:rPr lang="ko-KR" altLang="en-US" sz="1000" dirty="0" err="1" smtClean="0"/>
              <a:t>별점</a:t>
            </a:r>
            <a:r>
              <a:rPr lang="en-US" altLang="ko-KR" sz="1000" dirty="0" smtClean="0"/>
              <a:t>: </a:t>
            </a:r>
            <a:r>
              <a:rPr lang="ko-KR" altLang="en-US" sz="1000" dirty="0" smtClean="0"/>
              <a:t>★ ★ ★ ★☆ </a:t>
            </a:r>
            <a:endParaRPr lang="en-US" altLang="ko-KR" sz="1000" dirty="0" smtClean="0"/>
          </a:p>
          <a:p>
            <a:r>
              <a:rPr lang="ko-KR" altLang="en-US" sz="1000" dirty="0" smtClean="0"/>
              <a:t>가격</a:t>
            </a:r>
            <a:r>
              <a:rPr lang="en-US" altLang="ko-KR" sz="1000" dirty="0" smtClean="0"/>
              <a:t>: 15,000</a:t>
            </a:r>
            <a:r>
              <a:rPr lang="ko-KR" altLang="en-US" sz="1000" dirty="0" smtClean="0"/>
              <a:t>원 </a:t>
            </a:r>
            <a:endParaRPr lang="ko-KR" altLang="en-US" sz="1000" dirty="0"/>
          </a:p>
        </p:txBody>
      </p:sp>
      <p:sp>
        <p:nvSpPr>
          <p:cNvPr id="24" name="직사각형 23"/>
          <p:cNvSpPr/>
          <p:nvPr/>
        </p:nvSpPr>
        <p:spPr>
          <a:xfrm>
            <a:off x="7296531" y="2012957"/>
            <a:ext cx="1041584" cy="4738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BEST</a:t>
            </a:r>
            <a:endParaRPr lang="ko-KR" altLang="en-US" dirty="0"/>
          </a:p>
        </p:txBody>
      </p:sp>
      <p:sp>
        <p:nvSpPr>
          <p:cNvPr id="28" name="직사각형 27"/>
          <p:cNvSpPr/>
          <p:nvPr/>
        </p:nvSpPr>
        <p:spPr>
          <a:xfrm>
            <a:off x="5659581" y="2012162"/>
            <a:ext cx="1041584" cy="4738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BEST</a:t>
            </a:r>
            <a:endParaRPr lang="ko-KR" altLang="en-US" dirty="0"/>
          </a:p>
        </p:txBody>
      </p:sp>
      <p:sp>
        <p:nvSpPr>
          <p:cNvPr id="29" name="직사각형 28"/>
          <p:cNvSpPr/>
          <p:nvPr/>
        </p:nvSpPr>
        <p:spPr>
          <a:xfrm>
            <a:off x="3900883" y="2012163"/>
            <a:ext cx="1041584" cy="4738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BEST</a:t>
            </a:r>
            <a:endParaRPr lang="ko-KR" altLang="en-US" dirty="0"/>
          </a:p>
        </p:txBody>
      </p:sp>
      <p:sp>
        <p:nvSpPr>
          <p:cNvPr id="30" name="직사각형 29"/>
          <p:cNvSpPr/>
          <p:nvPr/>
        </p:nvSpPr>
        <p:spPr>
          <a:xfrm>
            <a:off x="3900883" y="4803772"/>
            <a:ext cx="1041584" cy="4738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일반</a:t>
            </a:r>
            <a:endParaRPr lang="en-US" altLang="ko-KR" dirty="0"/>
          </a:p>
        </p:txBody>
      </p:sp>
      <p:sp>
        <p:nvSpPr>
          <p:cNvPr id="33" name="직사각형 32"/>
          <p:cNvSpPr/>
          <p:nvPr/>
        </p:nvSpPr>
        <p:spPr>
          <a:xfrm>
            <a:off x="5582830" y="4798227"/>
            <a:ext cx="1041584" cy="4738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일반</a:t>
            </a:r>
            <a:endParaRPr lang="en-US" altLang="ko-KR" dirty="0"/>
          </a:p>
        </p:txBody>
      </p:sp>
      <p:sp>
        <p:nvSpPr>
          <p:cNvPr id="34" name="직사각형 33"/>
          <p:cNvSpPr/>
          <p:nvPr/>
        </p:nvSpPr>
        <p:spPr>
          <a:xfrm>
            <a:off x="7214895" y="4792685"/>
            <a:ext cx="1041584" cy="4738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일반</a:t>
            </a:r>
            <a:endParaRPr lang="en-US" altLang="ko-KR" dirty="0"/>
          </a:p>
        </p:txBody>
      </p:sp>
      <p:sp>
        <p:nvSpPr>
          <p:cNvPr id="35" name="직사각형 34"/>
          <p:cNvSpPr/>
          <p:nvPr/>
        </p:nvSpPr>
        <p:spPr>
          <a:xfrm>
            <a:off x="1869505" y="1270119"/>
            <a:ext cx="980902" cy="25178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혈당</a:t>
            </a:r>
            <a:r>
              <a:rPr lang="en-US" altLang="ko-KR" sz="1100" dirty="0" smtClean="0"/>
              <a:t>/ </a:t>
            </a:r>
            <a:r>
              <a:rPr lang="ko-KR" altLang="en-US" sz="1100" dirty="0" smtClean="0"/>
              <a:t>혈압</a:t>
            </a:r>
            <a:endParaRPr lang="ko-KR" altLang="en-US" sz="1100" dirty="0"/>
          </a:p>
        </p:txBody>
      </p:sp>
      <p:sp>
        <p:nvSpPr>
          <p:cNvPr id="36" name="직사각형 35"/>
          <p:cNvSpPr/>
          <p:nvPr/>
        </p:nvSpPr>
        <p:spPr>
          <a:xfrm>
            <a:off x="1935574" y="1609484"/>
            <a:ext cx="1459611" cy="11887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171450" indent="-171450">
              <a:buFontTx/>
              <a:buChar char="-"/>
            </a:pPr>
            <a:r>
              <a:rPr lang="ko-KR" altLang="en-US" sz="800" dirty="0" smtClean="0"/>
              <a:t>액상</a:t>
            </a:r>
            <a:endParaRPr lang="en-US" altLang="ko-KR" sz="800" dirty="0" smtClean="0"/>
          </a:p>
          <a:p>
            <a:pPr marL="171450" indent="-171450">
              <a:buFontTx/>
              <a:buChar char="-"/>
            </a:pPr>
            <a:r>
              <a:rPr lang="ko-KR" altLang="en-US" sz="800" dirty="0" smtClean="0"/>
              <a:t>정</a:t>
            </a:r>
            <a:endParaRPr lang="en-US" altLang="ko-KR" sz="800" dirty="0"/>
          </a:p>
          <a:p>
            <a:pPr marL="171450" indent="-171450">
              <a:buFontTx/>
              <a:buChar char="-"/>
            </a:pPr>
            <a:r>
              <a:rPr lang="ko-KR" altLang="en-US" sz="800" dirty="0" smtClean="0"/>
              <a:t>캡슐</a:t>
            </a:r>
            <a:endParaRPr lang="en-US" altLang="ko-KR" sz="800" dirty="0" smtClean="0"/>
          </a:p>
          <a:p>
            <a:pPr marL="171450" indent="-171450">
              <a:buFontTx/>
              <a:buChar char="-"/>
            </a:pPr>
            <a:r>
              <a:rPr lang="ko-KR" altLang="en-US" sz="800" dirty="0" smtClean="0"/>
              <a:t>배지 캡슐</a:t>
            </a:r>
            <a:endParaRPr lang="en-US" altLang="ko-KR" sz="800" dirty="0" smtClean="0"/>
          </a:p>
          <a:p>
            <a:pPr marL="171450" indent="-171450">
              <a:buFontTx/>
              <a:buChar char="-"/>
            </a:pPr>
            <a:r>
              <a:rPr lang="ko-KR" altLang="en-US" sz="800" dirty="0" smtClean="0"/>
              <a:t>젤리</a:t>
            </a:r>
            <a:endParaRPr lang="en-US" altLang="ko-KR" sz="800" dirty="0" smtClean="0"/>
          </a:p>
          <a:p>
            <a:pPr marL="171450" indent="-171450">
              <a:buFontTx/>
              <a:buChar char="-"/>
            </a:pPr>
            <a:r>
              <a:rPr lang="ko-KR" altLang="en-US" sz="800" dirty="0" smtClean="0"/>
              <a:t>분말 </a:t>
            </a:r>
            <a:endParaRPr lang="en-US" altLang="ko-KR" sz="800" dirty="0" smtClean="0"/>
          </a:p>
          <a:p>
            <a:pPr marL="171450" indent="-171450">
              <a:buFontTx/>
              <a:buChar char="-"/>
            </a:pPr>
            <a:r>
              <a:rPr lang="ko-KR" altLang="en-US" sz="800" dirty="0" err="1" smtClean="0"/>
              <a:t>츄어블</a:t>
            </a:r>
            <a:endParaRPr lang="en-US" altLang="ko-KR" sz="800" dirty="0" smtClean="0"/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2853" y="6539330"/>
            <a:ext cx="2410161" cy="346021"/>
          </a:xfrm>
          <a:prstGeom prst="rect">
            <a:avLst/>
          </a:prstGeom>
        </p:spPr>
      </p:pic>
      <p:sp>
        <p:nvSpPr>
          <p:cNvPr id="41" name="직사각형 40"/>
          <p:cNvSpPr/>
          <p:nvPr/>
        </p:nvSpPr>
        <p:spPr>
          <a:xfrm>
            <a:off x="1803862" y="4029595"/>
            <a:ext cx="1803862" cy="2170103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2335875" y="172781"/>
            <a:ext cx="1118789" cy="2611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한 줄로 표시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9" name="아래쪽 화살표 8"/>
          <p:cNvSpPr/>
          <p:nvPr/>
        </p:nvSpPr>
        <p:spPr>
          <a:xfrm>
            <a:off x="2724858" y="488389"/>
            <a:ext cx="251098" cy="20824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6183" y="2938882"/>
            <a:ext cx="1629002" cy="2514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646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933304" y="2603863"/>
            <a:ext cx="1105117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600" dirty="0" smtClean="0"/>
              <a:t>상품 상세 화면</a:t>
            </a:r>
            <a:endParaRPr lang="ko-KR" altLang="en-US" sz="9600" dirty="0"/>
          </a:p>
        </p:txBody>
      </p:sp>
    </p:spTree>
    <p:extLst>
      <p:ext uri="{BB962C8B-B14F-4D97-AF65-F5344CB8AC3E}">
        <p14:creationId xmlns:p14="http://schemas.microsoft.com/office/powerpoint/2010/main" val="2340819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515325" y="26724"/>
            <a:ext cx="62594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/>
              <a:t> 상품 상세 화면</a:t>
            </a:r>
            <a:endParaRPr lang="en-US" altLang="ko-KR" sz="24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402" y="561418"/>
            <a:ext cx="9517004" cy="5383356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6928241" y="172781"/>
            <a:ext cx="2136371" cy="31560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검색 박스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5428211" y="3463111"/>
            <a:ext cx="1047403" cy="4156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7218221" y="3432631"/>
            <a:ext cx="1047403" cy="4156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5464233" y="3607198"/>
            <a:ext cx="1047403" cy="4156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4027515" y="3399380"/>
            <a:ext cx="1047403" cy="4156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3768432" y="3418777"/>
            <a:ext cx="13064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Best </a:t>
            </a:r>
            <a:r>
              <a:rPr lang="ko-KR" altLang="en-US" sz="1000" dirty="0" smtClean="0"/>
              <a:t>상품명</a:t>
            </a:r>
            <a:endParaRPr lang="en-US" altLang="ko-KR" sz="1000" dirty="0" smtClean="0"/>
          </a:p>
          <a:p>
            <a:r>
              <a:rPr lang="ko-KR" altLang="en-US" sz="1000" dirty="0" err="1" smtClean="0"/>
              <a:t>별점</a:t>
            </a:r>
            <a:r>
              <a:rPr lang="en-US" altLang="ko-KR" sz="1000" dirty="0" smtClean="0"/>
              <a:t>: </a:t>
            </a:r>
            <a:r>
              <a:rPr lang="ko-KR" altLang="en-US" sz="1000" dirty="0" smtClean="0"/>
              <a:t>★ ★ ★ ★☆ </a:t>
            </a:r>
            <a:endParaRPr lang="en-US" altLang="ko-KR" sz="1000" dirty="0" smtClean="0"/>
          </a:p>
          <a:p>
            <a:r>
              <a:rPr lang="ko-KR" altLang="en-US" sz="1000" dirty="0" smtClean="0"/>
              <a:t>가격</a:t>
            </a:r>
            <a:r>
              <a:rPr lang="en-US" altLang="ko-KR" sz="1000" dirty="0" smtClean="0"/>
              <a:t>: 15,000</a:t>
            </a:r>
            <a:r>
              <a:rPr lang="ko-KR" altLang="en-US" sz="1000" dirty="0" smtClean="0"/>
              <a:t>원 </a:t>
            </a:r>
            <a:endParaRPr lang="ko-KR" altLang="en-US" sz="1000" dirty="0"/>
          </a:p>
        </p:txBody>
      </p:sp>
      <p:sp>
        <p:nvSpPr>
          <p:cNvPr id="19" name="TextBox 18"/>
          <p:cNvSpPr txBox="1"/>
          <p:nvPr/>
        </p:nvSpPr>
        <p:spPr>
          <a:xfrm>
            <a:off x="5428211" y="3427090"/>
            <a:ext cx="13064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Best </a:t>
            </a:r>
            <a:r>
              <a:rPr lang="ko-KR" altLang="en-US" sz="1000" dirty="0" smtClean="0"/>
              <a:t>상품명</a:t>
            </a:r>
            <a:endParaRPr lang="en-US" altLang="ko-KR" sz="1000" dirty="0" smtClean="0"/>
          </a:p>
          <a:p>
            <a:r>
              <a:rPr lang="ko-KR" altLang="en-US" sz="1000" dirty="0" err="1" smtClean="0"/>
              <a:t>별점</a:t>
            </a:r>
            <a:r>
              <a:rPr lang="en-US" altLang="ko-KR" sz="1000" dirty="0" smtClean="0"/>
              <a:t>: </a:t>
            </a:r>
            <a:r>
              <a:rPr lang="ko-KR" altLang="en-US" sz="1000" dirty="0" smtClean="0"/>
              <a:t>★ ★ ★ ★☆ </a:t>
            </a:r>
            <a:endParaRPr lang="en-US" altLang="ko-KR" sz="1000" dirty="0" smtClean="0"/>
          </a:p>
          <a:p>
            <a:r>
              <a:rPr lang="ko-KR" altLang="en-US" sz="1000" dirty="0" smtClean="0"/>
              <a:t>가격</a:t>
            </a:r>
            <a:r>
              <a:rPr lang="en-US" altLang="ko-KR" sz="1000" dirty="0" smtClean="0"/>
              <a:t>: 15,000</a:t>
            </a:r>
            <a:r>
              <a:rPr lang="ko-KR" altLang="en-US" sz="1000" dirty="0" smtClean="0"/>
              <a:t>원 </a:t>
            </a:r>
            <a:endParaRPr lang="ko-KR" altLang="en-US" sz="1000" dirty="0"/>
          </a:p>
        </p:txBody>
      </p:sp>
      <p:sp>
        <p:nvSpPr>
          <p:cNvPr id="20" name="TextBox 19"/>
          <p:cNvSpPr txBox="1"/>
          <p:nvPr/>
        </p:nvSpPr>
        <p:spPr>
          <a:xfrm>
            <a:off x="7085220" y="3413230"/>
            <a:ext cx="13064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Best </a:t>
            </a:r>
            <a:r>
              <a:rPr lang="ko-KR" altLang="en-US" sz="1000" dirty="0" smtClean="0"/>
              <a:t>상품명</a:t>
            </a:r>
            <a:endParaRPr lang="en-US" altLang="ko-KR" sz="1000" dirty="0" smtClean="0"/>
          </a:p>
          <a:p>
            <a:r>
              <a:rPr lang="ko-KR" altLang="en-US" sz="1000" dirty="0" err="1" smtClean="0"/>
              <a:t>별점</a:t>
            </a:r>
            <a:r>
              <a:rPr lang="en-US" altLang="ko-KR" sz="1000" dirty="0" smtClean="0"/>
              <a:t>: </a:t>
            </a:r>
            <a:r>
              <a:rPr lang="ko-KR" altLang="en-US" sz="1000" dirty="0" smtClean="0"/>
              <a:t>★ ★ ★ ★☆ </a:t>
            </a:r>
            <a:endParaRPr lang="en-US" altLang="ko-KR" sz="1000" dirty="0" smtClean="0"/>
          </a:p>
          <a:p>
            <a:r>
              <a:rPr lang="ko-KR" altLang="en-US" sz="1000" dirty="0" smtClean="0"/>
              <a:t>가격</a:t>
            </a:r>
            <a:r>
              <a:rPr lang="en-US" altLang="ko-KR" sz="1000" dirty="0" smtClean="0"/>
              <a:t>: 15,000</a:t>
            </a:r>
            <a:r>
              <a:rPr lang="ko-KR" altLang="en-US" sz="1000" dirty="0" smtClean="0"/>
              <a:t>원 </a:t>
            </a:r>
            <a:endParaRPr lang="ko-KR" altLang="en-US" sz="1000" dirty="0"/>
          </a:p>
        </p:txBody>
      </p:sp>
      <p:sp>
        <p:nvSpPr>
          <p:cNvPr id="21" name="TextBox 20"/>
          <p:cNvSpPr txBox="1"/>
          <p:nvPr/>
        </p:nvSpPr>
        <p:spPr>
          <a:xfrm>
            <a:off x="3768432" y="5970967"/>
            <a:ext cx="13064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/>
              <a:t>상품명</a:t>
            </a:r>
            <a:endParaRPr lang="en-US" altLang="ko-KR" sz="1000" dirty="0" smtClean="0"/>
          </a:p>
          <a:p>
            <a:r>
              <a:rPr lang="ko-KR" altLang="en-US" sz="1000" dirty="0" err="1" smtClean="0"/>
              <a:t>별점</a:t>
            </a:r>
            <a:r>
              <a:rPr lang="en-US" altLang="ko-KR" sz="1000" dirty="0" smtClean="0"/>
              <a:t>: </a:t>
            </a:r>
            <a:r>
              <a:rPr lang="ko-KR" altLang="en-US" sz="1000" dirty="0" smtClean="0"/>
              <a:t>★ ★ ★ ★☆ </a:t>
            </a:r>
            <a:endParaRPr lang="en-US" altLang="ko-KR" sz="1000" dirty="0" smtClean="0"/>
          </a:p>
          <a:p>
            <a:r>
              <a:rPr lang="ko-KR" altLang="en-US" sz="1000" dirty="0" smtClean="0"/>
              <a:t>가격</a:t>
            </a:r>
            <a:r>
              <a:rPr lang="en-US" altLang="ko-KR" sz="1000" dirty="0" smtClean="0"/>
              <a:t>: 15,000</a:t>
            </a:r>
            <a:r>
              <a:rPr lang="ko-KR" altLang="en-US" sz="1000" dirty="0" smtClean="0"/>
              <a:t>원 </a:t>
            </a:r>
            <a:endParaRPr lang="ko-KR" altLang="en-US" sz="1000" dirty="0"/>
          </a:p>
        </p:txBody>
      </p:sp>
      <p:sp>
        <p:nvSpPr>
          <p:cNvPr id="22" name="TextBox 21"/>
          <p:cNvSpPr txBox="1"/>
          <p:nvPr/>
        </p:nvSpPr>
        <p:spPr>
          <a:xfrm>
            <a:off x="5428211" y="5970967"/>
            <a:ext cx="13064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/>
              <a:t>상품명</a:t>
            </a:r>
            <a:endParaRPr lang="en-US" altLang="ko-KR" sz="1000" dirty="0" smtClean="0"/>
          </a:p>
          <a:p>
            <a:r>
              <a:rPr lang="ko-KR" altLang="en-US" sz="1000" dirty="0" err="1" smtClean="0"/>
              <a:t>별점</a:t>
            </a:r>
            <a:r>
              <a:rPr lang="en-US" altLang="ko-KR" sz="1000" dirty="0" smtClean="0"/>
              <a:t>: </a:t>
            </a:r>
            <a:r>
              <a:rPr lang="ko-KR" altLang="en-US" sz="1000" dirty="0" smtClean="0"/>
              <a:t>★ ★ ★ ★☆ </a:t>
            </a:r>
            <a:endParaRPr lang="en-US" altLang="ko-KR" sz="1000" dirty="0" smtClean="0"/>
          </a:p>
          <a:p>
            <a:r>
              <a:rPr lang="ko-KR" altLang="en-US" sz="1000" dirty="0" smtClean="0"/>
              <a:t>가격</a:t>
            </a:r>
            <a:r>
              <a:rPr lang="en-US" altLang="ko-KR" sz="1000" dirty="0" smtClean="0"/>
              <a:t>: 15,000</a:t>
            </a:r>
            <a:r>
              <a:rPr lang="ko-KR" altLang="en-US" sz="1000" dirty="0" smtClean="0"/>
              <a:t>원 </a:t>
            </a:r>
            <a:endParaRPr lang="ko-KR" altLang="en-US" sz="1000" dirty="0"/>
          </a:p>
        </p:txBody>
      </p:sp>
      <p:sp>
        <p:nvSpPr>
          <p:cNvPr id="23" name="TextBox 22"/>
          <p:cNvSpPr txBox="1"/>
          <p:nvPr/>
        </p:nvSpPr>
        <p:spPr>
          <a:xfrm>
            <a:off x="7085220" y="5971962"/>
            <a:ext cx="13064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/>
              <a:t>상품명</a:t>
            </a:r>
            <a:endParaRPr lang="en-US" altLang="ko-KR" sz="1000" dirty="0" smtClean="0"/>
          </a:p>
          <a:p>
            <a:r>
              <a:rPr lang="ko-KR" altLang="en-US" sz="1000" dirty="0" err="1" smtClean="0"/>
              <a:t>별점</a:t>
            </a:r>
            <a:r>
              <a:rPr lang="en-US" altLang="ko-KR" sz="1000" dirty="0" smtClean="0"/>
              <a:t>: </a:t>
            </a:r>
            <a:r>
              <a:rPr lang="ko-KR" altLang="en-US" sz="1000" dirty="0" smtClean="0"/>
              <a:t>★ ★ ★ ★☆ </a:t>
            </a:r>
            <a:endParaRPr lang="en-US" altLang="ko-KR" sz="1000" dirty="0" smtClean="0"/>
          </a:p>
          <a:p>
            <a:r>
              <a:rPr lang="ko-KR" altLang="en-US" sz="1000" dirty="0" smtClean="0"/>
              <a:t>가격</a:t>
            </a:r>
            <a:r>
              <a:rPr lang="en-US" altLang="ko-KR" sz="1000" dirty="0" smtClean="0"/>
              <a:t>: 15,000</a:t>
            </a:r>
            <a:r>
              <a:rPr lang="ko-KR" altLang="en-US" sz="1000" dirty="0" smtClean="0"/>
              <a:t>원 </a:t>
            </a:r>
            <a:endParaRPr lang="ko-KR" altLang="en-US" sz="1000" dirty="0"/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2853" y="6539330"/>
            <a:ext cx="2410161" cy="346021"/>
          </a:xfrm>
          <a:prstGeom prst="rect">
            <a:avLst/>
          </a:prstGeom>
        </p:spPr>
      </p:pic>
      <p:sp>
        <p:nvSpPr>
          <p:cNvPr id="41" name="직사각형 40"/>
          <p:cNvSpPr/>
          <p:nvPr/>
        </p:nvSpPr>
        <p:spPr>
          <a:xfrm>
            <a:off x="1803862" y="4029595"/>
            <a:ext cx="1803862" cy="2170103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1636502" y="1124631"/>
            <a:ext cx="8889904" cy="576072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974" y="591903"/>
            <a:ext cx="9832959" cy="5748937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2437564" y="608097"/>
            <a:ext cx="2267528" cy="3122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2425639" y="667295"/>
            <a:ext cx="21897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/>
              <a:t>기능별 상품 </a:t>
            </a:r>
            <a:r>
              <a:rPr lang="en-US" altLang="ko-KR" sz="900" dirty="0"/>
              <a:t> -&gt; </a:t>
            </a:r>
            <a:r>
              <a:rPr lang="ko-KR" altLang="en-US" sz="900" dirty="0"/>
              <a:t>혈당 </a:t>
            </a:r>
            <a:r>
              <a:rPr lang="en-US" altLang="ko-KR" sz="900" dirty="0"/>
              <a:t>/ </a:t>
            </a:r>
            <a:r>
              <a:rPr lang="ko-KR" altLang="en-US" sz="900" dirty="0"/>
              <a:t>혈압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5951912" y="1341120"/>
            <a:ext cx="3914899" cy="47897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상품명</a:t>
            </a:r>
            <a:endParaRPr lang="ko-KR" altLang="en-US" dirty="0"/>
          </a:p>
        </p:txBody>
      </p:sp>
      <p:sp>
        <p:nvSpPr>
          <p:cNvPr id="40" name="직사각형 39"/>
          <p:cNvSpPr/>
          <p:nvPr/>
        </p:nvSpPr>
        <p:spPr>
          <a:xfrm>
            <a:off x="5969921" y="2081528"/>
            <a:ext cx="3896890" cy="4962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15,000</a:t>
            </a:r>
            <a:r>
              <a:rPr lang="ko-KR" altLang="en-US" dirty="0" smtClean="0"/>
              <a:t>원</a:t>
            </a:r>
            <a:endParaRPr lang="ko-KR" altLang="en-US" dirty="0"/>
          </a:p>
        </p:txBody>
      </p:sp>
      <p:sp>
        <p:nvSpPr>
          <p:cNvPr id="43" name="직사각형 42"/>
          <p:cNvSpPr/>
          <p:nvPr/>
        </p:nvSpPr>
        <p:spPr>
          <a:xfrm>
            <a:off x="5951912" y="2725783"/>
            <a:ext cx="4106488" cy="348343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/>
          <p:cNvSpPr/>
          <p:nvPr/>
        </p:nvSpPr>
        <p:spPr>
          <a:xfrm>
            <a:off x="9431382" y="3147155"/>
            <a:ext cx="679268" cy="61026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/>
          <p:cNvSpPr/>
          <p:nvPr/>
        </p:nvSpPr>
        <p:spPr>
          <a:xfrm>
            <a:off x="5888109" y="3951776"/>
            <a:ext cx="3094691" cy="150921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7827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933304" y="2603863"/>
            <a:ext cx="1105117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600" dirty="0" smtClean="0"/>
              <a:t>장바구니 화면</a:t>
            </a:r>
            <a:endParaRPr lang="ko-KR" altLang="en-US" sz="9600" dirty="0"/>
          </a:p>
        </p:txBody>
      </p:sp>
    </p:spTree>
    <p:extLst>
      <p:ext uri="{BB962C8B-B14F-4D97-AF65-F5344CB8AC3E}">
        <p14:creationId xmlns:p14="http://schemas.microsoft.com/office/powerpoint/2010/main" val="3429052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515325" y="26724"/>
            <a:ext cx="62594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/>
              <a:t> 장바구니 화면</a:t>
            </a:r>
            <a:endParaRPr lang="en-US" altLang="ko-KR" sz="2400" dirty="0" smtClean="0"/>
          </a:p>
        </p:txBody>
      </p:sp>
      <p:sp>
        <p:nvSpPr>
          <p:cNvPr id="10" name="직사각형 9"/>
          <p:cNvSpPr/>
          <p:nvPr/>
        </p:nvSpPr>
        <p:spPr>
          <a:xfrm>
            <a:off x="5428211" y="3463111"/>
            <a:ext cx="1047403" cy="4156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7218221" y="3432631"/>
            <a:ext cx="1047403" cy="4156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5464233" y="3607198"/>
            <a:ext cx="1047403" cy="4156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4027515" y="3399380"/>
            <a:ext cx="1047403" cy="4156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직사각형 40"/>
          <p:cNvSpPr/>
          <p:nvPr/>
        </p:nvSpPr>
        <p:spPr>
          <a:xfrm>
            <a:off x="1803862" y="4029595"/>
            <a:ext cx="1803862" cy="2170103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2437564" y="608097"/>
            <a:ext cx="2267528" cy="3122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" name="직사각형 42"/>
          <p:cNvSpPr/>
          <p:nvPr/>
        </p:nvSpPr>
        <p:spPr>
          <a:xfrm>
            <a:off x="5951912" y="2725783"/>
            <a:ext cx="4106488" cy="348343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/>
          <p:cNvSpPr/>
          <p:nvPr/>
        </p:nvSpPr>
        <p:spPr>
          <a:xfrm>
            <a:off x="9431382" y="3147155"/>
            <a:ext cx="679268" cy="61026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/>
          <p:cNvSpPr/>
          <p:nvPr/>
        </p:nvSpPr>
        <p:spPr>
          <a:xfrm>
            <a:off x="5888109" y="3951776"/>
            <a:ext cx="3094691" cy="150921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1104" y="661033"/>
            <a:ext cx="6981615" cy="5958831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3295405" y="722810"/>
            <a:ext cx="694310" cy="171456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/>
              <a:t>장바구니</a:t>
            </a:r>
            <a:endParaRPr lang="ko-KR" altLang="en-US" sz="800" dirty="0"/>
          </a:p>
        </p:txBody>
      </p:sp>
      <p:sp>
        <p:nvSpPr>
          <p:cNvPr id="7" name="직사각형 6"/>
          <p:cNvSpPr/>
          <p:nvPr/>
        </p:nvSpPr>
        <p:spPr>
          <a:xfrm>
            <a:off x="2725783" y="1132114"/>
            <a:ext cx="881941" cy="32221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상품</a:t>
            </a:r>
            <a:endParaRPr lang="ko-KR" altLang="en-US" dirty="0"/>
          </a:p>
        </p:txBody>
      </p:sp>
      <p:sp>
        <p:nvSpPr>
          <p:cNvPr id="29" name="직사각형 28"/>
          <p:cNvSpPr/>
          <p:nvPr/>
        </p:nvSpPr>
        <p:spPr>
          <a:xfrm>
            <a:off x="5482049" y="1127756"/>
            <a:ext cx="881941" cy="32221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가격</a:t>
            </a:r>
            <a:endParaRPr lang="ko-KR" altLang="en-US" dirty="0"/>
          </a:p>
        </p:txBody>
      </p:sp>
      <p:sp>
        <p:nvSpPr>
          <p:cNvPr id="30" name="직사각형 29"/>
          <p:cNvSpPr/>
          <p:nvPr/>
        </p:nvSpPr>
        <p:spPr>
          <a:xfrm>
            <a:off x="6475614" y="1123389"/>
            <a:ext cx="881941" cy="32221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수량</a:t>
            </a:r>
            <a:endParaRPr lang="ko-KR" altLang="en-US" dirty="0"/>
          </a:p>
        </p:txBody>
      </p:sp>
      <p:sp>
        <p:nvSpPr>
          <p:cNvPr id="48" name="직사각형 47"/>
          <p:cNvSpPr/>
          <p:nvPr/>
        </p:nvSpPr>
        <p:spPr>
          <a:xfrm>
            <a:off x="7435454" y="1123388"/>
            <a:ext cx="1212157" cy="32221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합계금액</a:t>
            </a:r>
            <a:endParaRPr lang="ko-KR" altLang="en-US" dirty="0"/>
          </a:p>
        </p:txBody>
      </p:sp>
      <p:sp>
        <p:nvSpPr>
          <p:cNvPr id="49" name="직사각형 48"/>
          <p:cNvSpPr/>
          <p:nvPr/>
        </p:nvSpPr>
        <p:spPr>
          <a:xfrm>
            <a:off x="2802976" y="4662838"/>
            <a:ext cx="1902115" cy="32717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쇼핑 계속 하기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2500724" y="5114646"/>
            <a:ext cx="2831738" cy="80989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6713845" y="5163662"/>
            <a:ext cx="2482406" cy="134164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400" dirty="0" smtClean="0"/>
              <a:t>TOTAL</a:t>
            </a:r>
          </a:p>
          <a:p>
            <a:r>
              <a:rPr lang="ko-KR" altLang="en-US" sz="1400" dirty="0" smtClean="0"/>
              <a:t>상품 금액</a:t>
            </a:r>
            <a:r>
              <a:rPr lang="en-US" altLang="ko-KR" sz="1400" dirty="0" smtClean="0"/>
              <a:t>:20,000</a:t>
            </a:r>
            <a:r>
              <a:rPr lang="ko-KR" altLang="en-US" sz="1400" dirty="0" smtClean="0"/>
              <a:t>원</a:t>
            </a:r>
            <a:endParaRPr lang="en-US" altLang="ko-KR" sz="1400" dirty="0" smtClean="0"/>
          </a:p>
          <a:p>
            <a:r>
              <a:rPr lang="ko-KR" altLang="en-US" sz="1400" dirty="0" err="1" smtClean="0"/>
              <a:t>배송비</a:t>
            </a:r>
            <a:r>
              <a:rPr lang="en-US" altLang="ko-KR" sz="1400" dirty="0" smtClean="0"/>
              <a:t>: 2,500</a:t>
            </a:r>
            <a:r>
              <a:rPr lang="ko-KR" altLang="en-US" sz="1400" dirty="0" smtClean="0"/>
              <a:t>원</a:t>
            </a:r>
            <a:endParaRPr lang="en-US" altLang="ko-KR" sz="1400" dirty="0" smtClean="0"/>
          </a:p>
          <a:p>
            <a:r>
              <a:rPr lang="ko-KR" altLang="en-US" sz="1400" dirty="0" smtClean="0"/>
              <a:t>총</a:t>
            </a:r>
            <a:r>
              <a:rPr lang="en-US" altLang="ko-KR" sz="1400" dirty="0" smtClean="0"/>
              <a:t>: 22,500</a:t>
            </a:r>
            <a:r>
              <a:rPr lang="ko-KR" altLang="en-US" sz="1400" dirty="0" smtClean="0"/>
              <a:t>원</a:t>
            </a:r>
            <a:endParaRPr lang="ko-KR" altLang="en-US" sz="1400" dirty="0"/>
          </a:p>
        </p:txBody>
      </p:sp>
      <p:sp>
        <p:nvSpPr>
          <p:cNvPr id="15" name="직사각형 14"/>
          <p:cNvSpPr/>
          <p:nvPr/>
        </p:nvSpPr>
        <p:spPr>
          <a:xfrm>
            <a:off x="7986612" y="6105393"/>
            <a:ext cx="1201131" cy="45284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주문하기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571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3024" y="2655570"/>
            <a:ext cx="1105117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0" dirty="0" smtClean="0"/>
              <a:t>결제 화면</a:t>
            </a:r>
            <a:endParaRPr lang="ko-KR" altLang="en-US" sz="10000" dirty="0"/>
          </a:p>
        </p:txBody>
      </p:sp>
    </p:spTree>
    <p:extLst>
      <p:ext uri="{BB962C8B-B14F-4D97-AF65-F5344CB8AC3E}">
        <p14:creationId xmlns:p14="http://schemas.microsoft.com/office/powerpoint/2010/main" val="2892182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515325" y="26724"/>
            <a:ext cx="62594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/>
              <a:t> 결제 화면 </a:t>
            </a:r>
            <a:r>
              <a:rPr lang="en-US" altLang="ko-KR" sz="2400" dirty="0" smtClean="0"/>
              <a:t>1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5428211" y="3463111"/>
            <a:ext cx="1047403" cy="4156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7218221" y="3432631"/>
            <a:ext cx="1047403" cy="4156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5464233" y="3607198"/>
            <a:ext cx="1047403" cy="4156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4027515" y="3399380"/>
            <a:ext cx="1047403" cy="4156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직사각형 40"/>
          <p:cNvSpPr/>
          <p:nvPr/>
        </p:nvSpPr>
        <p:spPr>
          <a:xfrm>
            <a:off x="1803862" y="4029595"/>
            <a:ext cx="1803862" cy="2170103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2437564" y="608097"/>
            <a:ext cx="2267528" cy="3122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" name="직사각형 42"/>
          <p:cNvSpPr/>
          <p:nvPr/>
        </p:nvSpPr>
        <p:spPr>
          <a:xfrm>
            <a:off x="5951912" y="2725783"/>
            <a:ext cx="4106488" cy="348343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/>
          <p:cNvSpPr/>
          <p:nvPr/>
        </p:nvSpPr>
        <p:spPr>
          <a:xfrm>
            <a:off x="9431382" y="3147155"/>
            <a:ext cx="679268" cy="61026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/>
          <p:cNvSpPr/>
          <p:nvPr/>
        </p:nvSpPr>
        <p:spPr>
          <a:xfrm>
            <a:off x="5888109" y="3951776"/>
            <a:ext cx="3094691" cy="150921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1104" y="661033"/>
            <a:ext cx="6981615" cy="5958831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3269279" y="722810"/>
            <a:ext cx="640870" cy="197583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/>
              <a:t>결제 </a:t>
            </a:r>
            <a:endParaRPr lang="ko-KR" altLang="en-US" sz="800" dirty="0"/>
          </a:p>
        </p:txBody>
      </p:sp>
      <p:sp>
        <p:nvSpPr>
          <p:cNvPr id="7" name="직사각형 6"/>
          <p:cNvSpPr/>
          <p:nvPr/>
        </p:nvSpPr>
        <p:spPr>
          <a:xfrm>
            <a:off x="2802976" y="1231026"/>
            <a:ext cx="671102" cy="2040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상품</a:t>
            </a:r>
            <a:endParaRPr lang="ko-KR" altLang="en-US" sz="1400" dirty="0"/>
          </a:p>
        </p:txBody>
      </p:sp>
      <p:sp>
        <p:nvSpPr>
          <p:cNvPr id="29" name="직사각형 28"/>
          <p:cNvSpPr/>
          <p:nvPr/>
        </p:nvSpPr>
        <p:spPr>
          <a:xfrm>
            <a:off x="5482049" y="1127756"/>
            <a:ext cx="881941" cy="32221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가격</a:t>
            </a:r>
            <a:endParaRPr lang="ko-KR" altLang="en-US" sz="1400" dirty="0"/>
          </a:p>
        </p:txBody>
      </p:sp>
      <p:sp>
        <p:nvSpPr>
          <p:cNvPr id="30" name="직사각형 29"/>
          <p:cNvSpPr/>
          <p:nvPr/>
        </p:nvSpPr>
        <p:spPr>
          <a:xfrm>
            <a:off x="6475614" y="1123389"/>
            <a:ext cx="881941" cy="32221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수량</a:t>
            </a:r>
            <a:endParaRPr lang="ko-KR" altLang="en-US" sz="1400" dirty="0"/>
          </a:p>
        </p:txBody>
      </p:sp>
      <p:sp>
        <p:nvSpPr>
          <p:cNvPr id="48" name="직사각형 47"/>
          <p:cNvSpPr/>
          <p:nvPr/>
        </p:nvSpPr>
        <p:spPr>
          <a:xfrm>
            <a:off x="7469179" y="1123388"/>
            <a:ext cx="1212157" cy="32221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 err="1" smtClean="0"/>
              <a:t>배송비</a:t>
            </a:r>
            <a:endParaRPr lang="ko-KR" altLang="en-US" sz="1400" dirty="0"/>
          </a:p>
        </p:txBody>
      </p:sp>
      <p:sp>
        <p:nvSpPr>
          <p:cNvPr id="9" name="직사각형 8"/>
          <p:cNvSpPr/>
          <p:nvPr/>
        </p:nvSpPr>
        <p:spPr>
          <a:xfrm>
            <a:off x="2500724" y="5114646"/>
            <a:ext cx="2831738" cy="80989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2784955" y="920393"/>
            <a:ext cx="2289963" cy="24831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주문 상세 내역 </a:t>
            </a:r>
            <a:endParaRPr lang="ko-KR" altLang="en-US" dirty="0"/>
          </a:p>
        </p:txBody>
      </p:sp>
      <p:sp>
        <p:nvSpPr>
          <p:cNvPr id="23" name="직사각형 22"/>
          <p:cNvSpPr/>
          <p:nvPr/>
        </p:nvSpPr>
        <p:spPr>
          <a:xfrm>
            <a:off x="8779824" y="1127735"/>
            <a:ext cx="1212157" cy="32221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합계금액</a:t>
            </a:r>
            <a:endParaRPr lang="ko-KR" altLang="en-US" sz="1400" dirty="0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4383" y="1568161"/>
            <a:ext cx="1162212" cy="3124636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91981" y="1515862"/>
            <a:ext cx="733527" cy="3229426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6401" y="1524260"/>
            <a:ext cx="686731" cy="3099731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1978824" y="3020530"/>
            <a:ext cx="9875520" cy="370304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2782979" y="3170797"/>
            <a:ext cx="2289963" cy="24831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주문자 정보 </a:t>
            </a:r>
            <a:endParaRPr lang="ko-KR" altLang="en-US" dirty="0"/>
          </a:p>
        </p:txBody>
      </p:sp>
      <p:sp>
        <p:nvSpPr>
          <p:cNvPr id="32" name="직사각형 31"/>
          <p:cNvSpPr/>
          <p:nvPr/>
        </p:nvSpPr>
        <p:spPr>
          <a:xfrm>
            <a:off x="2782978" y="4295167"/>
            <a:ext cx="2289963" cy="24831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배송 정보 </a:t>
            </a:r>
            <a:endParaRPr lang="ko-KR" altLang="en-US" dirty="0"/>
          </a:p>
        </p:txBody>
      </p:sp>
      <p:sp>
        <p:nvSpPr>
          <p:cNvPr id="33" name="직사각형 32"/>
          <p:cNvSpPr/>
          <p:nvPr/>
        </p:nvSpPr>
        <p:spPr>
          <a:xfrm>
            <a:off x="2801414" y="5258302"/>
            <a:ext cx="2289963" cy="24831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결제 정보 </a:t>
            </a:r>
            <a:endParaRPr lang="ko-KR" altLang="en-US" dirty="0"/>
          </a:p>
        </p:txBody>
      </p:sp>
      <p:sp>
        <p:nvSpPr>
          <p:cNvPr id="34" name="직사각형 33"/>
          <p:cNvSpPr/>
          <p:nvPr/>
        </p:nvSpPr>
        <p:spPr>
          <a:xfrm>
            <a:off x="2801414" y="5977367"/>
            <a:ext cx="2415020" cy="24831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결제 수단 선택</a:t>
            </a:r>
            <a:r>
              <a:rPr lang="en-US" altLang="ko-KR" dirty="0" smtClean="0"/>
              <a:t>/ </a:t>
            </a:r>
            <a:r>
              <a:rPr lang="ko-KR" altLang="en-US" dirty="0" smtClean="0"/>
              <a:t>결제</a:t>
            </a:r>
            <a:endParaRPr lang="ko-KR" altLang="en-US" dirty="0"/>
          </a:p>
        </p:txBody>
      </p:sp>
      <p:sp>
        <p:nvSpPr>
          <p:cNvPr id="38" name="직사각형 37"/>
          <p:cNvSpPr/>
          <p:nvPr/>
        </p:nvSpPr>
        <p:spPr>
          <a:xfrm>
            <a:off x="2801414" y="6323237"/>
            <a:ext cx="6181386" cy="37979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…</a:t>
            </a:r>
            <a:endParaRPr lang="ko-KR" altLang="en-US" dirty="0"/>
          </a:p>
        </p:txBody>
      </p:sp>
      <p:sp>
        <p:nvSpPr>
          <p:cNvPr id="21" name="직사각형 20"/>
          <p:cNvSpPr/>
          <p:nvPr/>
        </p:nvSpPr>
        <p:spPr>
          <a:xfrm>
            <a:off x="9476239" y="6263354"/>
            <a:ext cx="1706880" cy="39418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결제 하기</a:t>
            </a:r>
            <a:endParaRPr lang="ko-KR" altLang="en-US" dirty="0"/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36524" y="2993862"/>
            <a:ext cx="6649378" cy="1381494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22095" y="4373046"/>
            <a:ext cx="6679473" cy="2408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880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515325" y="26724"/>
            <a:ext cx="62594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/>
              <a:t> 결제 화면 </a:t>
            </a:r>
            <a:r>
              <a:rPr lang="en-US" altLang="ko-KR" sz="2400" dirty="0"/>
              <a:t>2</a:t>
            </a:r>
            <a:endParaRPr lang="en-US" altLang="ko-KR" sz="2400" dirty="0" smtClean="0"/>
          </a:p>
        </p:txBody>
      </p:sp>
      <p:sp>
        <p:nvSpPr>
          <p:cNvPr id="10" name="직사각형 9"/>
          <p:cNvSpPr/>
          <p:nvPr/>
        </p:nvSpPr>
        <p:spPr>
          <a:xfrm>
            <a:off x="5428211" y="3463111"/>
            <a:ext cx="1047403" cy="4156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7218221" y="3432631"/>
            <a:ext cx="1047403" cy="4156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5464233" y="3607198"/>
            <a:ext cx="1047403" cy="4156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4027515" y="3399380"/>
            <a:ext cx="1047403" cy="4156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직사각형 40"/>
          <p:cNvSpPr/>
          <p:nvPr/>
        </p:nvSpPr>
        <p:spPr>
          <a:xfrm>
            <a:off x="1803862" y="4029595"/>
            <a:ext cx="1803862" cy="2170103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/>
          <p:cNvSpPr/>
          <p:nvPr/>
        </p:nvSpPr>
        <p:spPr>
          <a:xfrm>
            <a:off x="5951912" y="2725783"/>
            <a:ext cx="4106488" cy="348343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/>
          <p:cNvSpPr/>
          <p:nvPr/>
        </p:nvSpPr>
        <p:spPr>
          <a:xfrm>
            <a:off x="9431382" y="3147155"/>
            <a:ext cx="679268" cy="61026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/>
          <p:cNvSpPr/>
          <p:nvPr/>
        </p:nvSpPr>
        <p:spPr>
          <a:xfrm>
            <a:off x="5888109" y="3951776"/>
            <a:ext cx="3094691" cy="150921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3269279" y="722810"/>
            <a:ext cx="640870" cy="197583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/>
              <a:t>결제 </a:t>
            </a:r>
            <a:endParaRPr lang="ko-KR" altLang="en-US" sz="800" dirty="0"/>
          </a:p>
        </p:txBody>
      </p:sp>
      <p:sp>
        <p:nvSpPr>
          <p:cNvPr id="29" name="직사각형 28"/>
          <p:cNvSpPr/>
          <p:nvPr/>
        </p:nvSpPr>
        <p:spPr>
          <a:xfrm>
            <a:off x="5482049" y="1127756"/>
            <a:ext cx="881941" cy="32221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가격</a:t>
            </a:r>
            <a:endParaRPr lang="ko-KR" altLang="en-US" sz="1400" dirty="0"/>
          </a:p>
        </p:txBody>
      </p:sp>
      <p:sp>
        <p:nvSpPr>
          <p:cNvPr id="30" name="직사각형 29"/>
          <p:cNvSpPr/>
          <p:nvPr/>
        </p:nvSpPr>
        <p:spPr>
          <a:xfrm>
            <a:off x="6475614" y="1123389"/>
            <a:ext cx="881941" cy="32221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수량</a:t>
            </a:r>
            <a:endParaRPr lang="ko-KR" altLang="en-US" sz="1400" dirty="0"/>
          </a:p>
        </p:txBody>
      </p:sp>
      <p:sp>
        <p:nvSpPr>
          <p:cNvPr id="48" name="직사각형 47"/>
          <p:cNvSpPr/>
          <p:nvPr/>
        </p:nvSpPr>
        <p:spPr>
          <a:xfrm>
            <a:off x="7469179" y="1123388"/>
            <a:ext cx="1212157" cy="32221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 err="1" smtClean="0"/>
              <a:t>배송비</a:t>
            </a:r>
            <a:endParaRPr lang="ko-KR" altLang="en-US" sz="1400" dirty="0"/>
          </a:p>
        </p:txBody>
      </p:sp>
      <p:sp>
        <p:nvSpPr>
          <p:cNvPr id="9" name="직사각형 8"/>
          <p:cNvSpPr/>
          <p:nvPr/>
        </p:nvSpPr>
        <p:spPr>
          <a:xfrm>
            <a:off x="2500724" y="5114646"/>
            <a:ext cx="2831738" cy="80989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4383" y="1568161"/>
            <a:ext cx="1162212" cy="3124636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6401" y="1524260"/>
            <a:ext cx="686731" cy="3099731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1978824" y="3020530"/>
            <a:ext cx="9875520" cy="370304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2782979" y="3170797"/>
            <a:ext cx="2289963" cy="24831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주문자 정보 </a:t>
            </a:r>
            <a:endParaRPr lang="ko-KR" altLang="en-US" dirty="0"/>
          </a:p>
        </p:txBody>
      </p:sp>
      <p:sp>
        <p:nvSpPr>
          <p:cNvPr id="32" name="직사각형 31"/>
          <p:cNvSpPr/>
          <p:nvPr/>
        </p:nvSpPr>
        <p:spPr>
          <a:xfrm>
            <a:off x="2782978" y="4295167"/>
            <a:ext cx="2289963" cy="24831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배송 정보 </a:t>
            </a:r>
            <a:endParaRPr lang="ko-KR" altLang="en-US" dirty="0"/>
          </a:p>
        </p:txBody>
      </p:sp>
      <p:sp>
        <p:nvSpPr>
          <p:cNvPr id="33" name="직사각형 32"/>
          <p:cNvSpPr/>
          <p:nvPr/>
        </p:nvSpPr>
        <p:spPr>
          <a:xfrm>
            <a:off x="2801414" y="5258302"/>
            <a:ext cx="2289963" cy="24831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결제 정보 </a:t>
            </a:r>
            <a:endParaRPr lang="ko-KR" altLang="en-US" dirty="0"/>
          </a:p>
        </p:txBody>
      </p:sp>
      <p:sp>
        <p:nvSpPr>
          <p:cNvPr id="34" name="직사각형 33"/>
          <p:cNvSpPr/>
          <p:nvPr/>
        </p:nvSpPr>
        <p:spPr>
          <a:xfrm>
            <a:off x="2801414" y="5977367"/>
            <a:ext cx="2415020" cy="24831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결제 수단 선택</a:t>
            </a:r>
            <a:r>
              <a:rPr lang="en-US" altLang="ko-KR" dirty="0" smtClean="0"/>
              <a:t>/ </a:t>
            </a:r>
            <a:r>
              <a:rPr lang="ko-KR" altLang="en-US" dirty="0" smtClean="0"/>
              <a:t>결제</a:t>
            </a:r>
            <a:endParaRPr lang="ko-KR" altLang="en-US" dirty="0"/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0971" y="468950"/>
            <a:ext cx="6970209" cy="5966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010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78874" y="2620464"/>
            <a:ext cx="1105117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600" dirty="0" smtClean="0"/>
              <a:t>이벤트 </a:t>
            </a:r>
            <a:r>
              <a:rPr lang="ko-KR" altLang="en-US" sz="9600" dirty="0" smtClean="0"/>
              <a:t>화면</a:t>
            </a:r>
            <a:endParaRPr lang="ko-KR" altLang="en-US" sz="9600" dirty="0"/>
          </a:p>
        </p:txBody>
      </p:sp>
    </p:spTree>
    <p:extLst>
      <p:ext uri="{BB962C8B-B14F-4D97-AF65-F5344CB8AC3E}">
        <p14:creationId xmlns:p14="http://schemas.microsoft.com/office/powerpoint/2010/main" val="3019256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16379" y="2645229"/>
            <a:ext cx="1105117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0" dirty="0" smtClean="0"/>
              <a:t>고객센터 화면</a:t>
            </a:r>
            <a:endParaRPr lang="ko-KR" altLang="en-US" sz="10000" dirty="0"/>
          </a:p>
        </p:txBody>
      </p:sp>
    </p:spTree>
    <p:extLst>
      <p:ext uri="{BB962C8B-B14F-4D97-AF65-F5344CB8AC3E}">
        <p14:creationId xmlns:p14="http://schemas.microsoft.com/office/powerpoint/2010/main" val="117447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502132" y="307571"/>
            <a:ext cx="62594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dirty="0" smtClean="0"/>
              <a:t>고객 센터</a:t>
            </a:r>
            <a:r>
              <a:rPr lang="en-US" altLang="ko-KR" sz="4800" dirty="0"/>
              <a:t> </a:t>
            </a:r>
            <a:r>
              <a:rPr lang="ko-KR" altLang="en-US" sz="4800" dirty="0" smtClean="0"/>
              <a:t>화면</a:t>
            </a:r>
            <a:endParaRPr lang="en-US" altLang="ko-KR" sz="4800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670" y="1202966"/>
            <a:ext cx="10278909" cy="4486901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2168434" y="1271452"/>
            <a:ext cx="1367245" cy="26996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800" dirty="0" smtClean="0"/>
              <a:t>고객센터</a:t>
            </a:r>
            <a:endParaRPr lang="ko-KR" altLang="en-US" sz="800" dirty="0"/>
          </a:p>
        </p:txBody>
      </p:sp>
      <p:sp>
        <p:nvSpPr>
          <p:cNvPr id="7" name="직사각형 6"/>
          <p:cNvSpPr/>
          <p:nvPr/>
        </p:nvSpPr>
        <p:spPr>
          <a:xfrm>
            <a:off x="1425367" y="2429763"/>
            <a:ext cx="1361375" cy="25178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공지사항</a:t>
            </a:r>
            <a:endParaRPr lang="ko-KR" altLang="en-US" sz="1100" dirty="0"/>
          </a:p>
        </p:txBody>
      </p:sp>
      <p:sp>
        <p:nvSpPr>
          <p:cNvPr id="4" name="직사각형 3"/>
          <p:cNvSpPr/>
          <p:nvPr/>
        </p:nvSpPr>
        <p:spPr>
          <a:xfrm>
            <a:off x="907916" y="2758776"/>
            <a:ext cx="2396275" cy="359733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1425369" y="2758776"/>
            <a:ext cx="1361374" cy="25178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자주 찾는 질문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1425368" y="3118935"/>
            <a:ext cx="1361374" cy="25178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1:1 </a:t>
            </a:r>
            <a:r>
              <a:rPr lang="ko-KR" altLang="en-US" sz="1100" dirty="0" smtClean="0"/>
              <a:t>문의 사항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1407949" y="1924558"/>
            <a:ext cx="1444107" cy="38498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 dirty="0"/>
          </a:p>
        </p:txBody>
      </p:sp>
      <p:sp>
        <p:nvSpPr>
          <p:cNvPr id="14" name="직사각형 13"/>
          <p:cNvSpPr/>
          <p:nvPr/>
        </p:nvSpPr>
        <p:spPr>
          <a:xfrm>
            <a:off x="3396362" y="1724297"/>
            <a:ext cx="7245512" cy="3805646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오른쪽 화살표 17"/>
          <p:cNvSpPr/>
          <p:nvPr/>
        </p:nvSpPr>
        <p:spPr>
          <a:xfrm>
            <a:off x="1114697" y="2429763"/>
            <a:ext cx="217714" cy="2517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1903" y="1724297"/>
            <a:ext cx="7730100" cy="4751059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1873" y="6051274"/>
            <a:ext cx="2410161" cy="346021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5771377" y="6347055"/>
            <a:ext cx="2455817" cy="4116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페이징</a:t>
            </a:r>
            <a:r>
              <a:rPr lang="ko-KR" altLang="en-US" dirty="0" smtClean="0"/>
              <a:t> 처리 </a:t>
            </a:r>
            <a:r>
              <a:rPr lang="en-US" altLang="ko-KR" dirty="0" smtClean="0"/>
              <a:t>10</a:t>
            </a:r>
            <a:r>
              <a:rPr lang="ko-KR" altLang="en-US" dirty="0" smtClean="0"/>
              <a:t>까지</a:t>
            </a:r>
            <a:endParaRPr lang="ko-KR" altLang="en-US" dirty="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28089" y="51239"/>
            <a:ext cx="4363911" cy="1646266"/>
          </a:xfrm>
          <a:prstGeom prst="rect">
            <a:avLst/>
          </a:prstGeom>
        </p:spPr>
      </p:pic>
      <p:sp>
        <p:nvSpPr>
          <p:cNvPr id="8" name="아래쪽 화살표 7"/>
          <p:cNvSpPr/>
          <p:nvPr/>
        </p:nvSpPr>
        <p:spPr>
          <a:xfrm>
            <a:off x="11198629" y="1541076"/>
            <a:ext cx="437951" cy="40557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10268153" y="2015964"/>
            <a:ext cx="1986742" cy="5396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비밀글을</a:t>
            </a:r>
            <a:r>
              <a:rPr lang="ko-KR" altLang="en-US" dirty="0" smtClean="0"/>
              <a:t> 한다면 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형식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34780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502132" y="307571"/>
            <a:ext cx="62594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dirty="0" smtClean="0"/>
              <a:t>고객 센터</a:t>
            </a:r>
            <a:r>
              <a:rPr lang="en-US" altLang="ko-KR" sz="4800" dirty="0"/>
              <a:t> </a:t>
            </a:r>
            <a:r>
              <a:rPr lang="ko-KR" altLang="en-US" sz="4800" dirty="0" smtClean="0"/>
              <a:t>화면</a:t>
            </a:r>
            <a:endParaRPr lang="en-US" altLang="ko-KR" sz="4800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670" y="1202966"/>
            <a:ext cx="10278909" cy="4486901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2168434" y="1271452"/>
            <a:ext cx="1367245" cy="26996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800" dirty="0" smtClean="0"/>
              <a:t>고객센터</a:t>
            </a:r>
            <a:endParaRPr lang="ko-KR" altLang="en-US" sz="800" dirty="0"/>
          </a:p>
        </p:txBody>
      </p:sp>
      <p:sp>
        <p:nvSpPr>
          <p:cNvPr id="7" name="직사각형 6"/>
          <p:cNvSpPr/>
          <p:nvPr/>
        </p:nvSpPr>
        <p:spPr>
          <a:xfrm>
            <a:off x="1425367" y="2429763"/>
            <a:ext cx="1361375" cy="25178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공지사항</a:t>
            </a:r>
            <a:endParaRPr lang="ko-KR" altLang="en-US" sz="1100" dirty="0"/>
          </a:p>
        </p:txBody>
      </p:sp>
      <p:sp>
        <p:nvSpPr>
          <p:cNvPr id="4" name="직사각형 3"/>
          <p:cNvSpPr/>
          <p:nvPr/>
        </p:nvSpPr>
        <p:spPr>
          <a:xfrm>
            <a:off x="970296" y="2758776"/>
            <a:ext cx="2396275" cy="359733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1425369" y="2758776"/>
            <a:ext cx="1361374" cy="25178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자주 찾는 질문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1425368" y="3118935"/>
            <a:ext cx="1361374" cy="25178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1:1 </a:t>
            </a:r>
            <a:r>
              <a:rPr lang="ko-KR" altLang="en-US" sz="1100" dirty="0" smtClean="0"/>
              <a:t>문의 사항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1407949" y="1924558"/>
            <a:ext cx="1444107" cy="38498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 dirty="0"/>
          </a:p>
        </p:txBody>
      </p:sp>
      <p:sp>
        <p:nvSpPr>
          <p:cNvPr id="14" name="직사각형 13"/>
          <p:cNvSpPr/>
          <p:nvPr/>
        </p:nvSpPr>
        <p:spPr>
          <a:xfrm>
            <a:off x="3396362" y="1724297"/>
            <a:ext cx="7245512" cy="3805646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오른쪽 화살표 11"/>
          <p:cNvSpPr/>
          <p:nvPr/>
        </p:nvSpPr>
        <p:spPr>
          <a:xfrm>
            <a:off x="1076264" y="2758776"/>
            <a:ext cx="217714" cy="2517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8963" y="2260323"/>
            <a:ext cx="8090295" cy="3950875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1244" y="5931926"/>
            <a:ext cx="2410161" cy="346021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5640748" y="6227707"/>
            <a:ext cx="2455817" cy="4116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페이징</a:t>
            </a:r>
            <a:r>
              <a:rPr lang="ko-KR" altLang="en-US" dirty="0" smtClean="0"/>
              <a:t> 처리 </a:t>
            </a:r>
            <a:r>
              <a:rPr lang="en-US" altLang="ko-KR" dirty="0" smtClean="0"/>
              <a:t>10</a:t>
            </a:r>
            <a:r>
              <a:rPr lang="ko-KR" altLang="en-US" dirty="0" smtClean="0"/>
              <a:t>까지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94834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293978" y="280531"/>
            <a:ext cx="875944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dirty="0" smtClean="0"/>
              <a:t>자주 찾는 질문 글쓰기</a:t>
            </a:r>
            <a:r>
              <a:rPr lang="en-US" altLang="ko-KR" sz="4800" dirty="0" smtClean="0"/>
              <a:t> </a:t>
            </a:r>
            <a:r>
              <a:rPr lang="ko-KR" altLang="en-US" sz="4800" dirty="0" smtClean="0"/>
              <a:t>화면</a:t>
            </a:r>
            <a:endParaRPr lang="en-US" altLang="ko-KR" sz="4800" dirty="0" smtClean="0"/>
          </a:p>
          <a:p>
            <a:pPr algn="ctr"/>
            <a:endParaRPr lang="en-US" altLang="ko-KR" sz="4800" dirty="0" smtClean="0"/>
          </a:p>
        </p:txBody>
      </p:sp>
      <p:sp>
        <p:nvSpPr>
          <p:cNvPr id="3" name="직사각형 2"/>
          <p:cNvSpPr/>
          <p:nvPr/>
        </p:nvSpPr>
        <p:spPr>
          <a:xfrm>
            <a:off x="2168434" y="1271452"/>
            <a:ext cx="1367245" cy="26996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800" dirty="0" smtClean="0"/>
              <a:t>고객센터</a:t>
            </a:r>
            <a:endParaRPr lang="ko-KR" altLang="en-US" sz="800" dirty="0"/>
          </a:p>
        </p:txBody>
      </p:sp>
      <p:sp>
        <p:nvSpPr>
          <p:cNvPr id="13" name="직사각형 12"/>
          <p:cNvSpPr/>
          <p:nvPr/>
        </p:nvSpPr>
        <p:spPr>
          <a:xfrm>
            <a:off x="1407949" y="1924558"/>
            <a:ext cx="1444107" cy="38498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 dirty="0"/>
          </a:p>
        </p:txBody>
      </p:sp>
      <p:sp>
        <p:nvSpPr>
          <p:cNvPr id="14" name="직사각형 13"/>
          <p:cNvSpPr/>
          <p:nvPr/>
        </p:nvSpPr>
        <p:spPr>
          <a:xfrm>
            <a:off x="3396362" y="1724297"/>
            <a:ext cx="7245512" cy="3805646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1456" y="1271452"/>
            <a:ext cx="8078411" cy="5395422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8965468" y="5584966"/>
            <a:ext cx="3146175" cy="11002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글을 누르면</a:t>
            </a:r>
            <a:endParaRPr lang="en-US" altLang="ko-KR" dirty="0" smtClean="0"/>
          </a:p>
          <a:p>
            <a:pPr algn="ctr"/>
            <a:r>
              <a:rPr lang="en-US" altLang="ko-KR" dirty="0" smtClean="0"/>
              <a:t>-</a:t>
            </a:r>
            <a:r>
              <a:rPr lang="ko-KR" altLang="en-US" dirty="0" smtClean="0"/>
              <a:t>열리는 형식</a:t>
            </a:r>
            <a:endParaRPr lang="en-US" altLang="ko-KR" dirty="0" smtClean="0"/>
          </a:p>
          <a:p>
            <a:pPr algn="ctr"/>
            <a:r>
              <a:rPr lang="en-US" altLang="ko-KR" dirty="0" smtClean="0"/>
              <a:t>OR</a:t>
            </a:r>
          </a:p>
          <a:p>
            <a:pPr marL="285750" indent="-285750" algn="ctr">
              <a:buFontTx/>
              <a:buChar char="-"/>
            </a:pPr>
            <a:r>
              <a:rPr lang="ko-KR" altLang="en-US" dirty="0" smtClean="0"/>
              <a:t>패이지를 이동해서 할지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614234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502132" y="307571"/>
            <a:ext cx="62594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dirty="0" smtClean="0"/>
              <a:t>고객 센터</a:t>
            </a:r>
            <a:r>
              <a:rPr lang="en-US" altLang="ko-KR" sz="4800" dirty="0"/>
              <a:t> </a:t>
            </a:r>
            <a:r>
              <a:rPr lang="ko-KR" altLang="en-US" sz="4800" dirty="0" smtClean="0"/>
              <a:t>화면</a:t>
            </a:r>
            <a:endParaRPr lang="en-US" altLang="ko-KR" sz="4800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670" y="1202966"/>
            <a:ext cx="10278909" cy="4486901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2168434" y="1271452"/>
            <a:ext cx="1367245" cy="26996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800" dirty="0" smtClean="0"/>
              <a:t>고객센터</a:t>
            </a:r>
            <a:endParaRPr lang="ko-KR" altLang="en-US" sz="800" dirty="0"/>
          </a:p>
        </p:txBody>
      </p:sp>
      <p:sp>
        <p:nvSpPr>
          <p:cNvPr id="7" name="직사각형 6"/>
          <p:cNvSpPr/>
          <p:nvPr/>
        </p:nvSpPr>
        <p:spPr>
          <a:xfrm>
            <a:off x="1425367" y="2429763"/>
            <a:ext cx="1361375" cy="25178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공지사항</a:t>
            </a:r>
            <a:endParaRPr lang="ko-KR" altLang="en-US" sz="1100" dirty="0"/>
          </a:p>
        </p:txBody>
      </p:sp>
      <p:sp>
        <p:nvSpPr>
          <p:cNvPr id="4" name="직사각형 3"/>
          <p:cNvSpPr/>
          <p:nvPr/>
        </p:nvSpPr>
        <p:spPr>
          <a:xfrm>
            <a:off x="970296" y="2758776"/>
            <a:ext cx="2396275" cy="359733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1425369" y="2758776"/>
            <a:ext cx="1361374" cy="25178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자주 찾는 질문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1425368" y="3118935"/>
            <a:ext cx="1361374" cy="25178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1:1 </a:t>
            </a:r>
            <a:r>
              <a:rPr lang="ko-KR" altLang="en-US" sz="1100" dirty="0" smtClean="0"/>
              <a:t>문의 사항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1407949" y="1924558"/>
            <a:ext cx="1444107" cy="38498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 dirty="0"/>
          </a:p>
        </p:txBody>
      </p:sp>
      <p:sp>
        <p:nvSpPr>
          <p:cNvPr id="14" name="직사각형 13"/>
          <p:cNvSpPr/>
          <p:nvPr/>
        </p:nvSpPr>
        <p:spPr>
          <a:xfrm>
            <a:off x="3396362" y="1724297"/>
            <a:ext cx="7245512" cy="3805646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오른쪽 화살표 11"/>
          <p:cNvSpPr/>
          <p:nvPr/>
        </p:nvSpPr>
        <p:spPr>
          <a:xfrm>
            <a:off x="1099931" y="3118935"/>
            <a:ext cx="217714" cy="2517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1873" y="6051274"/>
            <a:ext cx="2410161" cy="346021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5771377" y="6347055"/>
            <a:ext cx="2455817" cy="4116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페이징</a:t>
            </a:r>
            <a:r>
              <a:rPr lang="ko-KR" altLang="en-US" dirty="0" smtClean="0"/>
              <a:t> 처리 </a:t>
            </a:r>
            <a:r>
              <a:rPr lang="en-US" altLang="ko-KR" dirty="0" smtClean="0"/>
              <a:t>10</a:t>
            </a:r>
            <a:r>
              <a:rPr lang="ko-KR" altLang="en-US" dirty="0" smtClean="0"/>
              <a:t>까지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4465" y="1857165"/>
            <a:ext cx="8233494" cy="3945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764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687485" y="247274"/>
            <a:ext cx="84291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dirty="0" smtClean="0"/>
              <a:t>1:1 </a:t>
            </a:r>
            <a:r>
              <a:rPr lang="ko-KR" altLang="en-US" sz="4800" dirty="0"/>
              <a:t>문의 </a:t>
            </a:r>
            <a:r>
              <a:rPr lang="ko-KR" altLang="en-US" sz="4800" dirty="0" smtClean="0"/>
              <a:t>사항 글쓰기 화면 </a:t>
            </a:r>
            <a:endParaRPr lang="ko-KR" altLang="en-US" sz="4800" dirty="0"/>
          </a:p>
        </p:txBody>
      </p:sp>
      <p:sp>
        <p:nvSpPr>
          <p:cNvPr id="3" name="직사각형 2"/>
          <p:cNvSpPr/>
          <p:nvPr/>
        </p:nvSpPr>
        <p:spPr>
          <a:xfrm>
            <a:off x="2168434" y="1271452"/>
            <a:ext cx="1367245" cy="26996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800" dirty="0" smtClean="0"/>
              <a:t>고객센터</a:t>
            </a:r>
            <a:endParaRPr lang="ko-KR" altLang="en-US" sz="800" dirty="0"/>
          </a:p>
        </p:txBody>
      </p:sp>
      <p:sp>
        <p:nvSpPr>
          <p:cNvPr id="4" name="직사각형 3"/>
          <p:cNvSpPr/>
          <p:nvPr/>
        </p:nvSpPr>
        <p:spPr>
          <a:xfrm>
            <a:off x="970296" y="2758776"/>
            <a:ext cx="2396275" cy="359733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3396362" y="1724297"/>
            <a:ext cx="7245512" cy="3805646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8271" y="970330"/>
            <a:ext cx="7127203" cy="5781583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2492005" y="5627716"/>
            <a:ext cx="6703469" cy="109853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2005" y="5622919"/>
            <a:ext cx="6579288" cy="553050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2552008" y="6073405"/>
            <a:ext cx="4467110" cy="391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비밀글을</a:t>
            </a:r>
            <a:r>
              <a:rPr lang="ko-KR" altLang="en-US" dirty="0" smtClean="0"/>
              <a:t> 한다면 </a:t>
            </a:r>
            <a:r>
              <a:rPr lang="ko-KR" altLang="en-US" dirty="0" err="1" smtClean="0"/>
              <a:t>이용동의를</a:t>
            </a:r>
            <a:r>
              <a:rPr lang="ko-KR" altLang="en-US" dirty="0" smtClean="0"/>
              <a:t> 해야 할 지</a:t>
            </a:r>
            <a:r>
              <a:rPr lang="en-US" altLang="ko-KR" dirty="0" smtClean="0"/>
              <a:t>…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16705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smtClean="0"/>
              <a:t>맞춤건강관리 페이지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03542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4347411" cy="669591"/>
          </a:xfrm>
        </p:spPr>
        <p:txBody>
          <a:bodyPr>
            <a:normAutofit/>
          </a:bodyPr>
          <a:lstStyle/>
          <a:p>
            <a:r>
              <a:rPr lang="ko-KR" altLang="en-US" sz="2400" dirty="0" smtClean="0"/>
              <a:t>맞춤건강관리 화면 </a:t>
            </a:r>
            <a:endParaRPr lang="ko-KR" altLang="en-US" sz="2400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4836" y="987608"/>
            <a:ext cx="1431006" cy="29901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768641" y="1005962"/>
            <a:ext cx="1744579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100" dirty="0" smtClean="0"/>
              <a:t>맞춤건강관리</a:t>
            </a:r>
            <a:endParaRPr lang="ko-KR" altLang="en-US" sz="11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472" y="1525002"/>
            <a:ext cx="1352550" cy="3429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51472" y="1388675"/>
            <a:ext cx="1583800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/>
              <a:t>맞춤건강관리</a:t>
            </a:r>
            <a:endParaRPr lang="ko-KR" altLang="en-US" sz="1600" b="1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472" y="2004229"/>
            <a:ext cx="2019300" cy="170497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47855" y="2023281"/>
            <a:ext cx="1889458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맞춤건강추천</a:t>
            </a:r>
            <a:endParaRPr lang="ko-KR" altLang="en-US" sz="1400" dirty="0"/>
          </a:p>
        </p:txBody>
      </p:sp>
      <p:sp>
        <p:nvSpPr>
          <p:cNvPr id="10" name="TextBox 9"/>
          <p:cNvSpPr txBox="1"/>
          <p:nvPr/>
        </p:nvSpPr>
        <p:spPr>
          <a:xfrm>
            <a:off x="747855" y="2412049"/>
            <a:ext cx="1889458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안심조회서비스</a:t>
            </a:r>
            <a:endParaRPr lang="ko-KR" altLang="en-US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747855" y="2819869"/>
            <a:ext cx="1889458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건강정보</a:t>
            </a:r>
            <a:endParaRPr lang="ko-KR" altLang="en-US" sz="1400" dirty="0"/>
          </a:p>
        </p:txBody>
      </p:sp>
      <p:sp>
        <p:nvSpPr>
          <p:cNvPr id="12" name="TextBox 11"/>
          <p:cNvSpPr txBox="1"/>
          <p:nvPr/>
        </p:nvSpPr>
        <p:spPr>
          <a:xfrm>
            <a:off x="747855" y="3302594"/>
            <a:ext cx="1889458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400" dirty="0" err="1" smtClean="0"/>
              <a:t>성분사전</a:t>
            </a:r>
            <a:endParaRPr lang="ko-KR" altLang="en-US" sz="1400" dirty="0"/>
          </a:p>
        </p:txBody>
      </p:sp>
      <p:sp>
        <p:nvSpPr>
          <p:cNvPr id="13" name="TextBox 12"/>
          <p:cNvSpPr txBox="1"/>
          <p:nvPr/>
        </p:nvSpPr>
        <p:spPr>
          <a:xfrm>
            <a:off x="747855" y="3730263"/>
            <a:ext cx="1889458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400" dirty="0" err="1" smtClean="0"/>
              <a:t>새소식</a:t>
            </a:r>
            <a:endParaRPr lang="ko-KR" altLang="en-US" sz="1400" dirty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1213" y="973893"/>
            <a:ext cx="4536841" cy="5884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870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198" y="522080"/>
            <a:ext cx="5009147" cy="525212"/>
          </a:xfrm>
        </p:spPr>
        <p:txBody>
          <a:bodyPr>
            <a:normAutofit/>
          </a:bodyPr>
          <a:lstStyle/>
          <a:p>
            <a:r>
              <a:rPr lang="ko-KR" altLang="en-US" sz="2400" dirty="0" smtClean="0"/>
              <a:t>맞춤건강관리</a:t>
            </a:r>
            <a:r>
              <a:rPr lang="en-US" altLang="ko-KR" sz="2400" dirty="0" smtClean="0"/>
              <a:t>&gt; </a:t>
            </a:r>
            <a:r>
              <a:rPr lang="ko-KR" altLang="en-US" sz="2400" dirty="0" smtClean="0"/>
              <a:t>맞춤건강추천 화면</a:t>
            </a:r>
            <a:endParaRPr lang="ko-KR" altLang="en-US" sz="24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043655"/>
            <a:ext cx="2020575" cy="26778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726791" y="1046743"/>
            <a:ext cx="123196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 &gt; </a:t>
            </a:r>
            <a:r>
              <a:rPr lang="ko-KR" altLang="en-US" sz="1100" dirty="0" smtClean="0"/>
              <a:t>맞춤건강추천</a:t>
            </a:r>
            <a:endParaRPr lang="ko-KR" altLang="en-US" sz="1100" dirty="0"/>
          </a:p>
        </p:txBody>
      </p:sp>
      <p:sp>
        <p:nvSpPr>
          <p:cNvPr id="6" name="TextBox 5"/>
          <p:cNvSpPr txBox="1"/>
          <p:nvPr/>
        </p:nvSpPr>
        <p:spPr>
          <a:xfrm>
            <a:off x="838197" y="1419726"/>
            <a:ext cx="26509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/>
              <a:t>나의 건강 분석하기</a:t>
            </a:r>
            <a:endParaRPr lang="ko-KR" altLang="en-US" sz="1600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0917" y="1419725"/>
            <a:ext cx="4259575" cy="534534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3326" y="1419726"/>
            <a:ext cx="4183832" cy="5345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930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197" y="522080"/>
            <a:ext cx="5105403" cy="518486"/>
          </a:xfrm>
        </p:spPr>
        <p:txBody>
          <a:bodyPr>
            <a:normAutofit/>
          </a:bodyPr>
          <a:lstStyle/>
          <a:p>
            <a:r>
              <a:rPr lang="ko-KR" altLang="en-US" sz="2400" dirty="0" smtClean="0"/>
              <a:t>맞춤건강관리</a:t>
            </a:r>
            <a:r>
              <a:rPr lang="en-US" altLang="ko-KR" sz="2400" dirty="0" smtClean="0"/>
              <a:t>&gt; </a:t>
            </a:r>
            <a:r>
              <a:rPr lang="ko-KR" altLang="en-US" sz="2400" dirty="0" smtClean="0"/>
              <a:t>맞춤건강추천 화면</a:t>
            </a:r>
            <a:endParaRPr lang="ko-KR" altLang="en-US" sz="24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043655"/>
            <a:ext cx="2020575" cy="26778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726791" y="1046743"/>
            <a:ext cx="123196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&gt; </a:t>
            </a:r>
            <a:r>
              <a:rPr kumimoji="0" lang="ko-KR" alt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맞춤건강추천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38197" y="1419726"/>
            <a:ext cx="26509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dirty="0" smtClean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맞춤 건강 추천 결과 </a:t>
            </a:r>
            <a:endParaRPr kumimoji="0" lang="ko-KR" altLang="en-US" sz="16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9664" y="0"/>
            <a:ext cx="4010767" cy="7011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738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502132" y="307571"/>
            <a:ext cx="62594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dirty="0" smtClean="0"/>
              <a:t>이벤트</a:t>
            </a:r>
            <a:r>
              <a:rPr lang="en-US" altLang="ko-KR" sz="4800" dirty="0" smtClean="0"/>
              <a:t> </a:t>
            </a:r>
            <a:r>
              <a:rPr lang="ko-KR" altLang="en-US" sz="4800" dirty="0" smtClean="0"/>
              <a:t>화면</a:t>
            </a:r>
            <a:endParaRPr lang="en-US" altLang="ko-KR" sz="4800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670" y="1202966"/>
            <a:ext cx="10278909" cy="4486901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2168433" y="1259238"/>
            <a:ext cx="1367245" cy="26996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800" dirty="0" smtClean="0"/>
              <a:t>이벤트</a:t>
            </a:r>
            <a:endParaRPr lang="ko-KR" altLang="en-US" sz="800" dirty="0"/>
          </a:p>
        </p:txBody>
      </p:sp>
      <p:sp>
        <p:nvSpPr>
          <p:cNvPr id="4" name="직사각형 3"/>
          <p:cNvSpPr/>
          <p:nvPr/>
        </p:nvSpPr>
        <p:spPr>
          <a:xfrm>
            <a:off x="970296" y="2377440"/>
            <a:ext cx="9157773" cy="397866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407949" y="1924558"/>
            <a:ext cx="1444107" cy="38498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 dirty="0"/>
          </a:p>
        </p:txBody>
      </p:sp>
      <p:sp>
        <p:nvSpPr>
          <p:cNvPr id="14" name="직사각형 13"/>
          <p:cNvSpPr/>
          <p:nvPr/>
        </p:nvSpPr>
        <p:spPr>
          <a:xfrm>
            <a:off x="3370237" y="1724297"/>
            <a:ext cx="7245512" cy="3805646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2132" y="2050534"/>
            <a:ext cx="6782747" cy="4496427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7088777" y="1529203"/>
            <a:ext cx="2438400" cy="978866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3814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197" y="522080"/>
            <a:ext cx="5105403" cy="518486"/>
          </a:xfrm>
        </p:spPr>
        <p:txBody>
          <a:bodyPr>
            <a:normAutofit fontScale="90000"/>
          </a:bodyPr>
          <a:lstStyle/>
          <a:p>
            <a:r>
              <a:rPr lang="ko-KR" altLang="en-US" sz="2400" dirty="0" smtClean="0"/>
              <a:t>맞춤건강관리</a:t>
            </a:r>
            <a:r>
              <a:rPr lang="en-US" altLang="ko-KR" sz="2400" dirty="0" smtClean="0"/>
              <a:t>&gt; </a:t>
            </a:r>
            <a:r>
              <a:rPr lang="ko-KR" altLang="en-US" sz="2400" dirty="0" smtClean="0"/>
              <a:t>안심조회서비스 화면</a:t>
            </a:r>
            <a:endParaRPr lang="ko-KR" altLang="en-US" sz="24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6549" y="1558924"/>
            <a:ext cx="8834102" cy="402890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9360568" y="3164305"/>
            <a:ext cx="1218113" cy="40907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7" y="1040566"/>
            <a:ext cx="2020575" cy="26778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858772" y="1029527"/>
            <a:ext cx="1744579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&gt; </a:t>
            </a:r>
            <a:r>
              <a:rPr lang="ko-KR" altLang="en-US" sz="1100" dirty="0" smtClean="0"/>
              <a:t>안심 조회 서비스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3969868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197" y="522080"/>
            <a:ext cx="5105403" cy="518486"/>
          </a:xfrm>
        </p:spPr>
        <p:txBody>
          <a:bodyPr>
            <a:normAutofit/>
          </a:bodyPr>
          <a:lstStyle/>
          <a:p>
            <a:r>
              <a:rPr lang="ko-KR" altLang="en-US" sz="2400" dirty="0" smtClean="0"/>
              <a:t>맞춤건강관리</a:t>
            </a:r>
            <a:r>
              <a:rPr lang="en-US" altLang="ko-KR" sz="2400" dirty="0" smtClean="0"/>
              <a:t>&gt; </a:t>
            </a:r>
            <a:r>
              <a:rPr lang="ko-KR" altLang="en-US" sz="2400" dirty="0" smtClean="0"/>
              <a:t>건강정보 화면</a:t>
            </a:r>
            <a:endParaRPr lang="ko-KR" alt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2858772" y="1005493"/>
            <a:ext cx="1744579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&gt; </a:t>
            </a:r>
            <a:r>
              <a:rPr lang="ko-KR" altLang="en-US" sz="1100" dirty="0" smtClean="0"/>
              <a:t>건강정보</a:t>
            </a:r>
            <a:endParaRPr lang="ko-KR" altLang="en-US" sz="11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7" y="1398357"/>
            <a:ext cx="6840794" cy="4920916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5821" y="1438429"/>
            <a:ext cx="4579926" cy="5051678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197" y="1005493"/>
            <a:ext cx="2020575" cy="267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63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197" y="522080"/>
            <a:ext cx="5105403" cy="518486"/>
          </a:xfrm>
        </p:spPr>
        <p:txBody>
          <a:bodyPr>
            <a:normAutofit/>
          </a:bodyPr>
          <a:lstStyle/>
          <a:p>
            <a:r>
              <a:rPr lang="ko-KR" altLang="en-US" sz="2400" dirty="0" smtClean="0"/>
              <a:t>맞춤건강관리</a:t>
            </a:r>
            <a:r>
              <a:rPr lang="en-US" altLang="ko-KR" sz="2400" dirty="0" smtClean="0"/>
              <a:t>&gt; </a:t>
            </a:r>
            <a:r>
              <a:rPr lang="ko-KR" altLang="en-US" sz="2400" dirty="0" smtClean="0"/>
              <a:t>성분 사전 화면</a:t>
            </a:r>
            <a:endParaRPr lang="ko-KR" altLang="en-US" sz="24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043655"/>
            <a:ext cx="2020575" cy="26778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858774" y="1040566"/>
            <a:ext cx="1744579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&gt; </a:t>
            </a:r>
            <a:r>
              <a:rPr lang="ko-KR" altLang="en-US" sz="1100" dirty="0" smtClean="0"/>
              <a:t>성분 사전</a:t>
            </a:r>
            <a:endParaRPr lang="ko-KR" altLang="en-US" sz="11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0617" y="1335174"/>
            <a:ext cx="6916520" cy="514889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666873" y="1467853"/>
            <a:ext cx="1443789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성분 사전</a:t>
            </a:r>
            <a:endParaRPr lang="ko-KR" altLang="en-US" sz="1200" dirty="0"/>
          </a:p>
        </p:txBody>
      </p:sp>
      <p:sp>
        <p:nvSpPr>
          <p:cNvPr id="10" name="TextBox 9"/>
          <p:cNvSpPr txBox="1"/>
          <p:nvPr/>
        </p:nvSpPr>
        <p:spPr>
          <a:xfrm>
            <a:off x="3882190" y="3220454"/>
            <a:ext cx="1443789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성분 사전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3350560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197" y="522080"/>
            <a:ext cx="5105403" cy="518486"/>
          </a:xfrm>
        </p:spPr>
        <p:txBody>
          <a:bodyPr>
            <a:normAutofit/>
          </a:bodyPr>
          <a:lstStyle/>
          <a:p>
            <a:r>
              <a:rPr lang="ko-KR" altLang="en-US" sz="2400" dirty="0" smtClean="0"/>
              <a:t>맞춤건강관리</a:t>
            </a:r>
            <a:r>
              <a:rPr lang="en-US" altLang="ko-KR" sz="2400" dirty="0" smtClean="0"/>
              <a:t>&gt; </a:t>
            </a:r>
            <a:r>
              <a:rPr lang="ko-KR" altLang="en-US" sz="2400" dirty="0" smtClean="0"/>
              <a:t>새 소식 화면</a:t>
            </a:r>
            <a:endParaRPr lang="ko-KR" altLang="en-US" sz="24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043655"/>
            <a:ext cx="2020575" cy="26778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858774" y="1037805"/>
            <a:ext cx="1744579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100" dirty="0" smtClean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&gt; </a:t>
            </a:r>
            <a:r>
              <a:rPr lang="ko-KR" altLang="en-US" sz="1100" dirty="0" smtClean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새 소식</a:t>
            </a:r>
            <a:endParaRPr kumimoji="0" lang="ko-KR" altLang="en-US" sz="11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2879" y="1388000"/>
            <a:ext cx="2978184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건강기능식품의 새로운 정보 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1815140"/>
            <a:ext cx="5928641" cy="4679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583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00100" y="2497963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ko-KR" altLang="en-US" sz="10000" dirty="0" smtClean="0"/>
              <a:t>소개 페이지</a:t>
            </a:r>
            <a:endParaRPr lang="ko-KR" altLang="en-US" sz="10000" dirty="0"/>
          </a:p>
        </p:txBody>
      </p:sp>
    </p:spTree>
    <p:extLst>
      <p:ext uri="{BB962C8B-B14F-4D97-AF65-F5344CB8AC3E}">
        <p14:creationId xmlns:p14="http://schemas.microsoft.com/office/powerpoint/2010/main" val="376058190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3077095" cy="723842"/>
          </a:xfrm>
        </p:spPr>
        <p:txBody>
          <a:bodyPr>
            <a:normAutofit/>
          </a:bodyPr>
          <a:lstStyle/>
          <a:p>
            <a:r>
              <a:rPr lang="ko-KR" altLang="en-US" sz="2400" dirty="0" smtClean="0"/>
              <a:t>소개 화면</a:t>
            </a:r>
            <a:endParaRPr lang="ko-KR" altLang="en-US" sz="24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043655"/>
            <a:ext cx="2020575" cy="26778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765359" y="1023659"/>
            <a:ext cx="1093415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소개</a:t>
            </a:r>
            <a:endParaRPr lang="ko-KR" altLang="en-US" sz="14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5558" y="1311442"/>
            <a:ext cx="5139212" cy="542982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376747" y="2162666"/>
            <a:ext cx="7564583" cy="163121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000" dirty="0" smtClean="0">
                <a:latin typeface="Arial Rounded MT Bold" panose="020F0704030504030204" pitchFamily="34" charset="0"/>
              </a:rPr>
              <a:t>배경 </a:t>
            </a:r>
            <a:r>
              <a:rPr lang="en-US" altLang="ko-KR" sz="1000" dirty="0">
                <a:latin typeface="Arial Rounded MT Bold" panose="020F0704030504030204" pitchFamily="34" charset="0"/>
              </a:rPr>
              <a:t>: </a:t>
            </a:r>
            <a:r>
              <a:rPr lang="ko-KR" altLang="en-US" sz="1000" dirty="0">
                <a:latin typeface="Arial Rounded MT Bold" panose="020F0704030504030204" pitchFamily="34" charset="0"/>
              </a:rPr>
              <a:t>이른바 </a:t>
            </a:r>
            <a:r>
              <a:rPr lang="en-US" altLang="ko-KR" sz="1000" dirty="0">
                <a:latin typeface="Arial Rounded MT Bold" panose="020F0704030504030204" pitchFamily="34" charset="0"/>
              </a:rPr>
              <a:t>100</a:t>
            </a:r>
            <a:r>
              <a:rPr lang="ko-KR" altLang="en-US" sz="1000" dirty="0">
                <a:latin typeface="Arial Rounded MT Bold" panose="020F0704030504030204" pitchFamily="34" charset="0"/>
              </a:rPr>
              <a:t>세 시대를 살고있는 사람들에게 가장 큰 관심은 무엇보다 건강일 것이다</a:t>
            </a:r>
            <a:r>
              <a:rPr lang="en-US" altLang="ko-KR" sz="1000" dirty="0">
                <a:latin typeface="Arial Rounded MT Bold" panose="020F0704030504030204" pitchFamily="34" charset="0"/>
              </a:rPr>
              <a:t>. </a:t>
            </a:r>
            <a:r>
              <a:rPr lang="ko-KR" altLang="en-US" sz="1000" dirty="0" err="1">
                <a:latin typeface="Arial Rounded MT Bold" panose="020F0704030504030204" pitchFamily="34" charset="0"/>
              </a:rPr>
              <a:t>그중에서도</a:t>
            </a:r>
            <a:r>
              <a:rPr lang="ko-KR" altLang="en-US" sz="1000" dirty="0">
                <a:latin typeface="Arial Rounded MT Bold" panose="020F0704030504030204" pitchFamily="34" charset="0"/>
              </a:rPr>
              <a:t> 대한민국은 통계청의 조사에 따르면 </a:t>
            </a:r>
            <a:r>
              <a:rPr lang="en-US" altLang="ko-KR" sz="1000" dirty="0">
                <a:latin typeface="Arial Rounded MT Bold" panose="020F0704030504030204" pitchFamily="34" charset="0"/>
              </a:rPr>
              <a:t>25</a:t>
            </a:r>
            <a:r>
              <a:rPr lang="ko-KR" altLang="en-US" sz="1000" dirty="0">
                <a:latin typeface="Arial Rounded MT Bold" panose="020F0704030504030204" pitchFamily="34" charset="0"/>
              </a:rPr>
              <a:t>년을 기점으로 전체 인구의 </a:t>
            </a:r>
            <a:r>
              <a:rPr lang="en-US" altLang="ko-KR" sz="1000" dirty="0">
                <a:latin typeface="Arial Rounded MT Bold" panose="020F0704030504030204" pitchFamily="34" charset="0"/>
              </a:rPr>
              <a:t>20.6%</a:t>
            </a:r>
            <a:r>
              <a:rPr lang="ko-KR" altLang="en-US" sz="1000" dirty="0">
                <a:latin typeface="Arial Rounded MT Bold" panose="020F0704030504030204" pitchFamily="34" charset="0"/>
              </a:rPr>
              <a:t>가 </a:t>
            </a:r>
            <a:r>
              <a:rPr lang="en-US" altLang="ko-KR" sz="1000" dirty="0">
                <a:latin typeface="Arial Rounded MT Bold" panose="020F0704030504030204" pitchFamily="34" charset="0"/>
              </a:rPr>
              <a:t>65</a:t>
            </a:r>
            <a:r>
              <a:rPr lang="ko-KR" altLang="en-US" sz="1000" dirty="0">
                <a:latin typeface="Arial Rounded MT Bold" panose="020F0704030504030204" pitchFamily="34" charset="0"/>
              </a:rPr>
              <a:t>세 이상인 </a:t>
            </a:r>
            <a:r>
              <a:rPr lang="ko-KR" altLang="en-US" sz="1000" dirty="0" err="1">
                <a:latin typeface="Arial Rounded MT Bold" panose="020F0704030504030204" pitchFamily="34" charset="0"/>
              </a:rPr>
              <a:t>초고령화</a:t>
            </a:r>
            <a:r>
              <a:rPr lang="ko-KR" altLang="en-US" sz="1000" dirty="0">
                <a:latin typeface="Arial Rounded MT Bold" panose="020F0704030504030204" pitchFamily="34" charset="0"/>
              </a:rPr>
              <a:t> 사회로 진입하게 된다</a:t>
            </a:r>
            <a:r>
              <a:rPr lang="en-US" altLang="ko-KR" sz="1000" dirty="0">
                <a:latin typeface="Arial Rounded MT Bold" panose="020F0704030504030204" pitchFamily="34" charset="0"/>
              </a:rPr>
              <a:t>. </a:t>
            </a:r>
            <a:r>
              <a:rPr lang="ko-KR" altLang="en-US" sz="1000" dirty="0" err="1">
                <a:latin typeface="Arial Rounded MT Bold" panose="020F0704030504030204" pitchFamily="34" charset="0"/>
              </a:rPr>
              <a:t>이와같이</a:t>
            </a:r>
            <a:r>
              <a:rPr lang="ko-KR" altLang="en-US" sz="1000" dirty="0">
                <a:latin typeface="Arial Rounded MT Bold" panose="020F0704030504030204" pitchFamily="34" charset="0"/>
              </a:rPr>
              <a:t> 건강에 대한 관심이 커지는 만큼 노령층이 빠르게 증가하는 사회 </a:t>
            </a:r>
            <a:r>
              <a:rPr lang="ko-KR" altLang="en-US" sz="1000" dirty="0" err="1">
                <a:latin typeface="Arial Rounded MT Bold" panose="020F0704030504030204" pitchFamily="34" charset="0"/>
              </a:rPr>
              <a:t>구조속에서</a:t>
            </a:r>
            <a:r>
              <a:rPr lang="ko-KR" altLang="en-US" sz="1000" dirty="0">
                <a:latin typeface="Arial Rounded MT Bold" panose="020F0704030504030204" pitchFamily="34" charset="0"/>
              </a:rPr>
              <a:t> 노령층을 속여 허가 받지 않은 사업자들이 각종 불법 건강기능식품을 허위 광고로 강매하는 사기가 </a:t>
            </a:r>
            <a:r>
              <a:rPr lang="ko-KR" altLang="en-US" sz="1000" dirty="0" err="1">
                <a:latin typeface="Arial Rounded MT Bold" panose="020F0704030504030204" pitchFamily="34" charset="0"/>
              </a:rPr>
              <a:t>횡횡해</a:t>
            </a:r>
            <a:r>
              <a:rPr lang="ko-KR" altLang="en-US" sz="1000" dirty="0">
                <a:latin typeface="Arial Rounded MT Bold" panose="020F0704030504030204" pitchFamily="34" charset="0"/>
              </a:rPr>
              <a:t> 황금빛 노후를 그리는 수 없이 많은 꿈을 좌절시키고 있다</a:t>
            </a:r>
            <a:r>
              <a:rPr lang="en-US" altLang="ko-KR" sz="1000" dirty="0">
                <a:latin typeface="Arial Rounded MT Bold" panose="020F0704030504030204" pitchFamily="34" charset="0"/>
              </a:rPr>
              <a:t>. </a:t>
            </a:r>
            <a:r>
              <a:rPr lang="ko-KR" altLang="en-US" sz="1000" dirty="0">
                <a:latin typeface="Arial Rounded MT Bold" panose="020F0704030504030204" pitchFamily="34" charset="0"/>
              </a:rPr>
              <a:t>이러한 세태의 주요 원인은 </a:t>
            </a:r>
            <a:r>
              <a:rPr lang="ko-KR" altLang="en-US" sz="1000" dirty="0" err="1">
                <a:latin typeface="Arial Rounded MT Bold" panose="020F0704030504030204" pitchFamily="34" charset="0"/>
              </a:rPr>
              <a:t>중장년층과</a:t>
            </a:r>
            <a:r>
              <a:rPr lang="ko-KR" altLang="en-US" sz="1000" dirty="0">
                <a:latin typeface="Arial Rounded MT Bold" panose="020F0704030504030204" pitchFamily="34" charset="0"/>
              </a:rPr>
              <a:t> 달리 </a:t>
            </a:r>
            <a:r>
              <a:rPr lang="ko-KR" altLang="en-US" sz="1000" dirty="0" err="1">
                <a:latin typeface="Arial Rounded MT Bold" panose="020F0704030504030204" pitchFamily="34" charset="0"/>
              </a:rPr>
              <a:t>키오스크와</a:t>
            </a:r>
            <a:r>
              <a:rPr lang="ko-KR" altLang="en-US" sz="1000" dirty="0">
                <a:latin typeface="Arial Rounded MT Bold" panose="020F0704030504030204" pitchFamily="34" charset="0"/>
              </a:rPr>
              <a:t> 같은 복잡한 기능 및 온라인에 익숙하지 않은 노령층의 불법 건강기능식품을 판별하는 능력 부족이 가장 큰 것으로 분석된다</a:t>
            </a:r>
            <a:r>
              <a:rPr lang="en-US" altLang="ko-KR" sz="1000" dirty="0">
                <a:latin typeface="Arial Rounded MT Bold" panose="020F0704030504030204" pitchFamily="34" charset="0"/>
              </a:rPr>
              <a:t>.     </a:t>
            </a:r>
            <a:endParaRPr lang="en-US" altLang="ko-KR" sz="1000" dirty="0" smtClean="0">
              <a:latin typeface="Arial Rounded MT Bold" panose="020F0704030504030204" pitchFamily="34" charset="0"/>
            </a:endParaRPr>
          </a:p>
          <a:p>
            <a:pPr marL="171450" indent="-171450">
              <a:buFontTx/>
              <a:buChar char="-"/>
            </a:pPr>
            <a:r>
              <a:rPr lang="en-US" altLang="ko-KR" sz="1000" dirty="0" smtClean="0">
                <a:latin typeface="Arial Rounded MT Bold" panose="020F0704030504030204" pitchFamily="34" charset="0"/>
              </a:rPr>
              <a:t>- </a:t>
            </a:r>
            <a:r>
              <a:rPr lang="ko-KR" altLang="en-US" sz="1000" dirty="0">
                <a:latin typeface="Arial Rounded MT Bold" panose="020F0704030504030204" pitchFamily="34" charset="0"/>
              </a:rPr>
              <a:t>개요 및 </a:t>
            </a:r>
            <a:r>
              <a:rPr lang="ko-KR" altLang="en-US" sz="1000" dirty="0" err="1">
                <a:latin typeface="Arial Rounded MT Bold" panose="020F0704030504030204" pitchFamily="34" charset="0"/>
              </a:rPr>
              <a:t>차별점</a:t>
            </a:r>
            <a:r>
              <a:rPr lang="ko-KR" altLang="en-US" sz="1000" dirty="0">
                <a:latin typeface="Arial Rounded MT Bold" panose="020F0704030504030204" pitchFamily="34" charset="0"/>
              </a:rPr>
              <a:t> </a:t>
            </a:r>
            <a:r>
              <a:rPr lang="en-US" altLang="ko-KR" sz="1000" dirty="0">
                <a:latin typeface="Arial Rounded MT Bold" panose="020F0704030504030204" pitchFamily="34" charset="0"/>
              </a:rPr>
              <a:t>: </a:t>
            </a:r>
            <a:r>
              <a:rPr lang="ko-KR" altLang="en-US" sz="1000" dirty="0">
                <a:latin typeface="Arial Rounded MT Bold" panose="020F0704030504030204" pitchFamily="34" charset="0"/>
              </a:rPr>
              <a:t>그러므로 </a:t>
            </a:r>
            <a:r>
              <a:rPr lang="ko-KR" altLang="en-US" sz="1000" dirty="0" err="1">
                <a:latin typeface="Arial Rounded MT Bold" panose="020F0704030504030204" pitchFamily="34" charset="0"/>
              </a:rPr>
              <a:t>브라브</a:t>
            </a:r>
            <a:r>
              <a:rPr lang="ko-KR" altLang="en-US" sz="1000" dirty="0">
                <a:latin typeface="Arial Rounded MT Bold" panose="020F0704030504030204" pitchFamily="34" charset="0"/>
              </a:rPr>
              <a:t> 마이 라이프 프로젝트는 오늘날 건강한 내일을 꿈꾸는 노령층이 더 이상 이런 피해를 입지 않게끔 사태를 미연에 방지하기 위하여 </a:t>
            </a:r>
            <a:r>
              <a:rPr lang="ko-KR" altLang="en-US" sz="1000" dirty="0" err="1">
                <a:latin typeface="Arial Rounded MT Bold" panose="020F0704030504030204" pitchFamily="34" charset="0"/>
              </a:rPr>
              <a:t>노령층에게도</a:t>
            </a:r>
            <a:r>
              <a:rPr lang="ko-KR" altLang="en-US" sz="1000" dirty="0">
                <a:latin typeface="Arial Rounded MT Bold" panose="020F0704030504030204" pitchFamily="34" charset="0"/>
              </a:rPr>
              <a:t> 친숙하게 다가갈 수 있는 간편하고 직관적인 </a:t>
            </a:r>
            <a:r>
              <a:rPr lang="en-US" altLang="ko-KR" sz="1000" dirty="0">
                <a:latin typeface="Arial Rounded MT Bold" panose="020F0704030504030204" pitchFamily="34" charset="0"/>
              </a:rPr>
              <a:t>UI</a:t>
            </a:r>
            <a:r>
              <a:rPr lang="ko-KR" altLang="en-US" sz="1000" dirty="0">
                <a:latin typeface="Arial Rounded MT Bold" panose="020F0704030504030204" pitchFamily="34" charset="0"/>
              </a:rPr>
              <a:t>를 기반으로 건강기능식품이 </a:t>
            </a:r>
            <a:r>
              <a:rPr lang="ko-KR" altLang="en-US" sz="1000" dirty="0" err="1">
                <a:latin typeface="Arial Rounded MT Bold" panose="020F0704030504030204" pitchFamily="34" charset="0"/>
              </a:rPr>
              <a:t>식약처에</a:t>
            </a:r>
            <a:r>
              <a:rPr lang="ko-KR" altLang="en-US" sz="1000" dirty="0">
                <a:latin typeface="Arial Rounded MT Bold" panose="020F0704030504030204" pitchFamily="34" charset="0"/>
              </a:rPr>
              <a:t> 등록된 합법적인 것인지를 알려주는 </a:t>
            </a:r>
            <a:r>
              <a:rPr lang="ko-KR" altLang="en-US" sz="1000" dirty="0" err="1">
                <a:latin typeface="Arial Rounded MT Bold" panose="020F0704030504030204" pitchFamily="34" charset="0"/>
              </a:rPr>
              <a:t>공공데이터</a:t>
            </a:r>
            <a:r>
              <a:rPr lang="ko-KR" altLang="en-US" sz="1000" dirty="0">
                <a:latin typeface="Arial Rounded MT Bold" panose="020F0704030504030204" pitchFamily="34" charset="0"/>
              </a:rPr>
              <a:t> </a:t>
            </a:r>
            <a:r>
              <a:rPr lang="en-US" altLang="ko-KR" sz="1000" dirty="0">
                <a:latin typeface="Arial Rounded MT Bold" panose="020F0704030504030204" pitchFamily="34" charset="0"/>
              </a:rPr>
              <a:t>API</a:t>
            </a:r>
            <a:r>
              <a:rPr lang="ko-KR" altLang="en-US" sz="1000" dirty="0">
                <a:latin typeface="Arial Rounded MT Bold" panose="020F0704030504030204" pitchFamily="34" charset="0"/>
              </a:rPr>
              <a:t>서비스를 제공함과 동시에 이 서비스를 이용하려고 방문하는 노령층들 또는 그 자식들에게 합리적이고 안전한 건강기능식품을 판매하는 것을 목표로 한다</a:t>
            </a:r>
            <a:r>
              <a:rPr lang="en-US" altLang="ko-KR" sz="1000" dirty="0">
                <a:latin typeface="Arial Rounded MT Bold" panose="020F0704030504030204" pitchFamily="34" charset="0"/>
              </a:rPr>
              <a:t>.</a:t>
            </a:r>
            <a:endParaRPr lang="en-US" altLang="ko-KR" sz="1000" dirty="0" smtClean="0">
              <a:latin typeface="Arial Rounded MT Bold" panose="020F070403050403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575558" y="1629295"/>
            <a:ext cx="2794464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latin typeface="Arial Rounded MT Bold" panose="020F0704030504030204" pitchFamily="34" charset="0"/>
              </a:rPr>
              <a:t>브라보 마이 라이프</a:t>
            </a:r>
            <a:r>
              <a:rPr lang="en-US" altLang="ko-KR" sz="1200" b="1" dirty="0" smtClean="0">
                <a:latin typeface="Arial Rounded MT Bold" panose="020F0704030504030204" pitchFamily="34" charset="0"/>
              </a:rPr>
              <a:t>!</a:t>
            </a:r>
          </a:p>
          <a:p>
            <a:r>
              <a:rPr lang="en-US" altLang="ko-KR" sz="1200" b="1" dirty="0" smtClean="0">
                <a:latin typeface="Arial Rounded MT Bold" panose="020F0704030504030204" pitchFamily="34" charset="0"/>
              </a:rPr>
              <a:t>~~~~~~~~</a:t>
            </a:r>
            <a:endParaRPr lang="ko-KR" altLang="en-US" sz="1200" b="1" dirty="0">
              <a:latin typeface="Arial Rounded MT Bold" panose="020F070403050403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187970" y="4738254"/>
            <a:ext cx="26766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/>
              <a:t>알맞은 이미지 삽입</a:t>
            </a:r>
            <a:endParaRPr lang="ko-KR" altLang="en-US" sz="1100" dirty="0"/>
          </a:p>
        </p:txBody>
      </p:sp>
      <p:sp>
        <p:nvSpPr>
          <p:cNvPr id="10" name="오른쪽 화살표 9"/>
          <p:cNvSpPr/>
          <p:nvPr/>
        </p:nvSpPr>
        <p:spPr>
          <a:xfrm rot="10800000">
            <a:off x="7332417" y="4650970"/>
            <a:ext cx="764705" cy="4361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32387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97899" y="2601414"/>
            <a:ext cx="1105117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800" dirty="0" smtClean="0"/>
              <a:t>맞춤 건강 추천 </a:t>
            </a:r>
            <a:r>
              <a:rPr lang="ko-KR" altLang="en-US" sz="8800" dirty="0" smtClean="0"/>
              <a:t>화면</a:t>
            </a:r>
            <a:endParaRPr lang="ko-KR" altLang="en-US" sz="8800" dirty="0"/>
          </a:p>
        </p:txBody>
      </p:sp>
    </p:spTree>
    <p:extLst>
      <p:ext uri="{BB962C8B-B14F-4D97-AF65-F5344CB8AC3E}">
        <p14:creationId xmlns:p14="http://schemas.microsoft.com/office/powerpoint/2010/main" val="2392940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759307" y="307017"/>
            <a:ext cx="62594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/>
              <a:t>팝업 건강 추천 화면</a:t>
            </a:r>
            <a:endParaRPr lang="ko-KR" altLang="en-US" sz="48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670" y="1202966"/>
            <a:ext cx="10278909" cy="4486901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2168433" y="1259238"/>
            <a:ext cx="1367245" cy="26996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800" dirty="0" smtClean="0"/>
              <a:t>맞춤 건강 관리</a:t>
            </a:r>
            <a:endParaRPr lang="ko-KR" altLang="en-US" sz="800" dirty="0"/>
          </a:p>
        </p:txBody>
      </p:sp>
      <p:sp>
        <p:nvSpPr>
          <p:cNvPr id="13" name="직사각형 12"/>
          <p:cNvSpPr/>
          <p:nvPr/>
        </p:nvSpPr>
        <p:spPr>
          <a:xfrm>
            <a:off x="1407949" y="1924558"/>
            <a:ext cx="1444107" cy="38498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 dirty="0"/>
          </a:p>
        </p:txBody>
      </p:sp>
      <p:sp>
        <p:nvSpPr>
          <p:cNvPr id="14" name="직사각형 13"/>
          <p:cNvSpPr/>
          <p:nvPr/>
        </p:nvSpPr>
        <p:spPr>
          <a:xfrm>
            <a:off x="561975" y="1771650"/>
            <a:ext cx="10082349" cy="374070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7088777" y="1529203"/>
            <a:ext cx="2438400" cy="978866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145598" y="3076753"/>
            <a:ext cx="94869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dirty="0" smtClean="0"/>
              <a:t>맞춤 건강 관리 설문</a:t>
            </a:r>
            <a:endParaRPr lang="en-US" altLang="ko-KR" sz="5400" dirty="0" smtClean="0"/>
          </a:p>
          <a:p>
            <a:pPr algn="ctr"/>
            <a:r>
              <a:rPr lang="ko-KR" altLang="en-US" sz="5400" dirty="0" smtClean="0"/>
              <a:t> 페이지로 이동 </a:t>
            </a:r>
            <a:endParaRPr lang="ko-KR" altLang="en-US" sz="5400" dirty="0"/>
          </a:p>
        </p:txBody>
      </p:sp>
    </p:spTree>
    <p:extLst>
      <p:ext uri="{BB962C8B-B14F-4D97-AF65-F5344CB8AC3E}">
        <p14:creationId xmlns:p14="http://schemas.microsoft.com/office/powerpoint/2010/main" val="1044828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05937" y="2562225"/>
            <a:ext cx="11433637" cy="1156768"/>
          </a:xfrm>
        </p:spPr>
        <p:txBody>
          <a:bodyPr>
            <a:noAutofit/>
          </a:bodyPr>
          <a:lstStyle/>
          <a:p>
            <a:pPr algn="ctr"/>
            <a:r>
              <a:rPr lang="en-US" altLang="ko-KR" sz="7200" dirty="0" smtClean="0"/>
              <a:t>ARS</a:t>
            </a:r>
            <a:r>
              <a:rPr lang="ko-KR" altLang="en-US" sz="7200" dirty="0" smtClean="0"/>
              <a:t>전화주문 페이지</a:t>
            </a:r>
            <a:endParaRPr lang="ko-KR" altLang="en-US" sz="7200" dirty="0"/>
          </a:p>
        </p:txBody>
      </p:sp>
    </p:spTree>
    <p:extLst>
      <p:ext uri="{BB962C8B-B14F-4D97-AF65-F5344CB8AC3E}">
        <p14:creationId xmlns:p14="http://schemas.microsoft.com/office/powerpoint/2010/main" val="336932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523</TotalTime>
  <Words>1380</Words>
  <Application>Microsoft Office PowerPoint</Application>
  <PresentationFormat>와이드스크린</PresentationFormat>
  <Paragraphs>483</Paragraphs>
  <Slides>65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65</vt:i4>
      </vt:variant>
    </vt:vector>
  </HeadingPairs>
  <TitlesOfParts>
    <vt:vector size="69" baseType="lpstr">
      <vt:lpstr>맑은 고딕</vt:lpstr>
      <vt:lpstr>Arial</vt:lpstr>
      <vt:lpstr>Arial Rounded MT 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ARS전화주문 페이지</vt:lpstr>
      <vt:lpstr>ARS전화주문 화면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맞춤건강관리 페이지</vt:lpstr>
      <vt:lpstr>맞춤건강관리 화면 </vt:lpstr>
      <vt:lpstr>맞춤건강관리&gt; 맞춤건강추천 화면</vt:lpstr>
      <vt:lpstr>맞춤건강관리&gt; 맞춤건강추천 화면</vt:lpstr>
      <vt:lpstr>맞춤건강관리&gt; 안심조회서비스 화면</vt:lpstr>
      <vt:lpstr>맞춤건강관리&gt; 건강정보 화면</vt:lpstr>
      <vt:lpstr>맞춤건강관리&gt; 성분 사전 화면</vt:lpstr>
      <vt:lpstr>맞춤건강관리&gt; 새 소식 화면</vt:lpstr>
      <vt:lpstr>소개 페이지</vt:lpstr>
      <vt:lpstr>소개 화면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이커머스 7차</dc:creator>
  <cp:lastModifiedBy>이커머스 7차</cp:lastModifiedBy>
  <cp:revision>43</cp:revision>
  <dcterms:created xsi:type="dcterms:W3CDTF">2024-09-30T01:36:29Z</dcterms:created>
  <dcterms:modified xsi:type="dcterms:W3CDTF">2024-10-01T00:50:56Z</dcterms:modified>
</cp:coreProperties>
</file>